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
  </p:notesMasterIdLst>
  <p:sldIdLst>
    <p:sldId id="256" r:id="rId3"/>
    <p:sldId id="257" r:id="rId4"/>
    <p:sldId id="298" r:id="rId5"/>
    <p:sldId id="258" r:id="rId6"/>
    <p:sldId id="259" r:id="rId8"/>
    <p:sldId id="260" r:id="rId9"/>
    <p:sldId id="261" r:id="rId10"/>
    <p:sldId id="262" r:id="rId11"/>
    <p:sldId id="299" r:id="rId12"/>
    <p:sldId id="263" r:id="rId13"/>
    <p:sldId id="264" r:id="rId14"/>
    <p:sldId id="275" r:id="rId15"/>
    <p:sldId id="274" r:id="rId16"/>
    <p:sldId id="276" r:id="rId17"/>
    <p:sldId id="277" r:id="rId18"/>
    <p:sldId id="265" r:id="rId19"/>
    <p:sldId id="266" r:id="rId20"/>
    <p:sldId id="267" r:id="rId21"/>
    <p:sldId id="269" r:id="rId22"/>
    <p:sldId id="270" r:id="rId23"/>
    <p:sldId id="271" r:id="rId24"/>
    <p:sldId id="272" r:id="rId25"/>
    <p:sldId id="273" r:id="rId26"/>
    <p:sldId id="278" r:id="rId27"/>
    <p:sldId id="279" r:id="rId28"/>
    <p:sldId id="295" r:id="rId29"/>
    <p:sldId id="297" r:id="rId30"/>
    <p:sldId id="296" r:id="rId31"/>
    <p:sldId id="308" r:id="rId32"/>
    <p:sldId id="309" r:id="rId33"/>
    <p:sldId id="310" r:id="rId34"/>
    <p:sldId id="311" r:id="rId35"/>
    <p:sldId id="301" r:id="rId36"/>
    <p:sldId id="302" r:id="rId37"/>
    <p:sldId id="303" r:id="rId38"/>
    <p:sldId id="304" r:id="rId39"/>
    <p:sldId id="305" r:id="rId40"/>
    <p:sldId id="306" r:id="rId41"/>
    <p:sldId id="300" r:id="rId42"/>
    <p:sldId id="280" r:id="rId43"/>
    <p:sldId id="281" r:id="rId44"/>
    <p:sldId id="313" r:id="rId45"/>
    <p:sldId id="282" r:id="rId46"/>
    <p:sldId id="285" r:id="rId47"/>
    <p:sldId id="283" r:id="rId48"/>
    <p:sldId id="284" r:id="rId49"/>
    <p:sldId id="286" r:id="rId50"/>
    <p:sldId id="287" r:id="rId51"/>
    <p:sldId id="288" r:id="rId52"/>
    <p:sldId id="289" r:id="rId53"/>
    <p:sldId id="290" r:id="rId54"/>
    <p:sldId id="291" r:id="rId55"/>
    <p:sldId id="292" r:id="rId56"/>
    <p:sldId id="293" r:id="rId57"/>
    <p:sldId id="294" r:id="rId58"/>
    <p:sldId id="312" r:id="rId59"/>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521415D9-36F7-43E2-AB2F-B90AF26B5E84}">
      <p14:sectionLst xmlns:p14="http://schemas.microsoft.com/office/powerpoint/2010/main">
        <p14:section name="模型训练-标题" id="{10B7472E-6C20-4C99-B3F6-1FD224B6CF56}">
          <p14:sldIdLst>
            <p14:sldId id="256"/>
            <p14:sldId id="257"/>
          </p14:sldIdLst>
        </p14:section>
        <p14:section name="模型训练-前言" id="{AEA133A3-3CB8-4BB0-87B1-F61E6B5F5473}">
          <p14:sldIdLst>
            <p14:sldId id="298"/>
            <p14:sldId id="258"/>
            <p14:sldId id="259"/>
            <p14:sldId id="260"/>
            <p14:sldId id="261"/>
            <p14:sldId id="262"/>
          </p14:sldIdLst>
        </p14:section>
        <p14:section name="模型训练-训练步骤" id="{B9A9C3A2-F665-445B-8BAF-AD6921E8D58F}">
          <p14:sldIdLst>
            <p14:sldId id="299"/>
            <p14:sldId id="263"/>
            <p14:sldId id="264"/>
            <p14:sldId id="275"/>
            <p14:sldId id="274"/>
            <p14:sldId id="276"/>
            <p14:sldId id="277"/>
            <p14:sldId id="265"/>
            <p14:sldId id="266"/>
            <p14:sldId id="267"/>
            <p14:sldId id="269"/>
            <p14:sldId id="270"/>
            <p14:sldId id="271"/>
            <p14:sldId id="272"/>
            <p14:sldId id="273"/>
            <p14:sldId id="278"/>
            <p14:sldId id="279"/>
            <p14:sldId id="295"/>
            <p14:sldId id="297"/>
            <p14:sldId id="296"/>
            <p14:sldId id="308"/>
            <p14:sldId id="309"/>
            <p14:sldId id="310"/>
            <p14:sldId id="311"/>
            <p14:sldId id="301"/>
            <p14:sldId id="302"/>
            <p14:sldId id="303"/>
            <p14:sldId id="304"/>
            <p14:sldId id="305"/>
            <p14:sldId id="306"/>
          </p14:sldIdLst>
        </p14:section>
        <p14:section name="模型训练-训练技术" id="{50569D2B-9248-4570-870E-FD61664D703D}">
          <p14:sldIdLst>
            <p14:sldId id="300"/>
            <p14:sldId id="280"/>
            <p14:sldId id="281"/>
            <p14:sldId id="313"/>
            <p14:sldId id="282"/>
            <p14:sldId id="285"/>
            <p14:sldId id="283"/>
            <p14:sldId id="284"/>
            <p14:sldId id="286"/>
            <p14:sldId id="287"/>
            <p14:sldId id="288"/>
            <p14:sldId id="289"/>
            <p14:sldId id="290"/>
            <p14:sldId id="291"/>
            <p14:sldId id="292"/>
            <p14:sldId id="293"/>
            <p14:sldId id="294"/>
          </p14:sldIdLst>
        </p14:section>
        <p14:section name="模型训练-总结" id="{04C37FFC-E76C-4A24-B845-9949FAFDF4D9}">
          <p14:sldIdLst>
            <p14:sldId id="312"/>
          </p14:sldIdLst>
        </p14:section>
      </p14:sectionLst>
    </p:ext>
    <p:ext uri="{EFAFB233-063F-42B5-8137-9DF3F51BA10A}">
      <p15:sldGuideLst xmlns:p15="http://schemas.microsoft.com/office/powerpoint/2012/main">
        <p15:guide id="1" orient="horz" pos="2160" userDrawn="1">
          <p15:clr>
            <a:srgbClr val="A4A3A4"/>
          </p15:clr>
        </p15:guide>
        <p15:guide id="2" pos="290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睿勤" initials="睿勤"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7480" autoAdjust="0"/>
    <p:restoredTop sz="77186" autoAdjust="0"/>
  </p:normalViewPr>
  <p:slideViewPr>
    <p:cSldViewPr snapToGrid="0" snapToObjects="1" showGuides="1">
      <p:cViewPr varScale="1">
        <p:scale>
          <a:sx n="88" d="100"/>
          <a:sy n="88" d="100"/>
        </p:scale>
        <p:origin x="968" y="76"/>
      </p:cViewPr>
      <p:guideLst>
        <p:guide orient="horz" pos="2160"/>
        <p:guide pos="2903"/>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3" Type="http://schemas.openxmlformats.org/officeDocument/2006/relationships/commentAuthors" Target="commentAuthors.xml"/><Relationship Id="rId62" Type="http://schemas.openxmlformats.org/officeDocument/2006/relationships/tableStyles" Target="tableStyles.xml"/><Relationship Id="rId61" Type="http://schemas.openxmlformats.org/officeDocument/2006/relationships/viewProps" Target="viewProps.xml"/><Relationship Id="rId60" Type="http://schemas.openxmlformats.org/officeDocument/2006/relationships/presProps" Target="presProps.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587E66-BEBA-4B9C-8315-33CE23595DA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3AE231-4463-441E-B9B1-4BF3AD37F22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zhida.zhihu.com/search?content_id=242106116&amp;content_type=Article&amp;match_order=1&amp;q=%E6%8A%80%E6%9C%AF%E5%B9%B3%E5%8F%B0&amp;zhida_source=entity" TargetMode="External"/><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dirty="0"/>
              <a:t>李飞飞</a:t>
            </a:r>
            <a:r>
              <a:rPr lang="zh-CN" altLang="en-US" dirty="0"/>
              <a:t>联合领导的斯坦福大学以人为本人工智能研究所（</a:t>
            </a:r>
            <a:r>
              <a:rPr lang="en-US" altLang="zh-CN" dirty="0"/>
              <a:t>Stanford HAI</a:t>
            </a:r>
            <a:r>
              <a:rPr lang="zh-CN" altLang="en-US" dirty="0"/>
              <a:t>）</a:t>
            </a:r>
            <a:r>
              <a:rPr lang="en-US" altLang="zh-CN" b="1" dirty="0">
                <a:solidFill>
                  <a:srgbClr val="222222"/>
                </a:solidFill>
                <a:effectLst/>
              </a:rPr>
              <a:t>《2024 </a:t>
            </a:r>
            <a:r>
              <a:rPr lang="zh-CN" altLang="en-US" b="1" dirty="0">
                <a:solidFill>
                  <a:srgbClr val="222222"/>
                </a:solidFill>
                <a:effectLst/>
              </a:rPr>
              <a:t>年人工智能指数报告</a:t>
            </a:r>
            <a:r>
              <a:rPr lang="en-US" altLang="zh-CN" b="1" dirty="0">
                <a:solidFill>
                  <a:srgbClr val="222222"/>
                </a:solidFill>
                <a:effectLst/>
              </a:rPr>
              <a:t>》</a:t>
            </a:r>
            <a:r>
              <a:rPr lang="zh-CN" altLang="en-US" dirty="0">
                <a:solidFill>
                  <a:srgbClr val="222222"/>
                </a:solidFill>
                <a:effectLst/>
              </a:rPr>
              <a:t>（</a:t>
            </a:r>
            <a:r>
              <a:rPr lang="en-US" altLang="zh-CN" dirty="0">
                <a:solidFill>
                  <a:srgbClr val="222222"/>
                </a:solidFill>
                <a:effectLst/>
              </a:rPr>
              <a:t>Artificial Intelligence Index Report 2024</a:t>
            </a:r>
            <a:r>
              <a:rPr lang="zh-CN" altLang="en-US" dirty="0">
                <a:solidFill>
                  <a:srgbClr val="222222"/>
                </a:solidFill>
                <a:effectLst/>
              </a:rPr>
              <a:t>）</a:t>
            </a:r>
            <a:r>
              <a:rPr lang="zh-CN" altLang="en-US" dirty="0"/>
              <a:t>根据 </a:t>
            </a:r>
            <a:r>
              <a:rPr lang="en-US" altLang="zh-CN" dirty="0"/>
              <a:t>AI Index </a:t>
            </a:r>
            <a:r>
              <a:rPr lang="zh-CN" altLang="en-US" dirty="0"/>
              <a:t>的估算，最先进的人工智能模型的训练成本已经达到了前所未有的水平。例如，</a:t>
            </a:r>
            <a:r>
              <a:rPr lang="en-US" altLang="zh-CN" dirty="0" err="1"/>
              <a:t>OpenAI</a:t>
            </a:r>
            <a:r>
              <a:rPr lang="zh-CN" altLang="en-US" dirty="0"/>
              <a:t>的 </a:t>
            </a:r>
            <a:r>
              <a:rPr lang="en-US" altLang="zh-CN" dirty="0"/>
              <a:t>GPT-4 </a:t>
            </a:r>
            <a:r>
              <a:rPr lang="zh-CN" altLang="en-US" dirty="0"/>
              <a:t>估计使用了价值 </a:t>
            </a:r>
            <a:r>
              <a:rPr lang="en-US" altLang="zh-CN" dirty="0"/>
              <a:t>7800 </a:t>
            </a:r>
            <a:r>
              <a:rPr lang="zh-CN" altLang="en-US" dirty="0"/>
              <a:t>万美元的计算资源进行训练，而谷歌的 </a:t>
            </a:r>
            <a:r>
              <a:rPr lang="en-US" altLang="zh-CN" dirty="0"/>
              <a:t>Gemini Ultra </a:t>
            </a:r>
            <a:r>
              <a:rPr lang="zh-CN" altLang="en-US" dirty="0"/>
              <a:t>的计算成本则高达 </a:t>
            </a:r>
            <a:r>
              <a:rPr lang="en-US" altLang="zh-CN" dirty="0"/>
              <a:t>1.91 </a:t>
            </a:r>
            <a:r>
              <a:rPr lang="zh-CN" altLang="en-US" dirty="0"/>
              <a:t>亿美元。</a:t>
            </a:r>
            <a:endParaRPr lang="zh-CN" altLang="en-US"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以</a:t>
            </a:r>
            <a:r>
              <a:rPr lang="en-US" altLang="zh-CN" dirty="0"/>
              <a:t>Meta</a:t>
            </a:r>
            <a:r>
              <a:rPr lang="zh-CN" altLang="en-US" dirty="0"/>
              <a:t>团队最近发布的开源大模型</a:t>
            </a:r>
            <a:r>
              <a:rPr lang="en-US" altLang="zh-CN" dirty="0"/>
              <a:t>Llama-3.1</a:t>
            </a:r>
            <a:r>
              <a:rPr lang="zh-CN" altLang="en-US" dirty="0"/>
              <a:t>为例，</a:t>
            </a:r>
            <a:r>
              <a:rPr lang="en-US" altLang="zh-CN" dirty="0"/>
              <a:t>16k</a:t>
            </a:r>
            <a:r>
              <a:rPr lang="zh-CN" altLang="en-US" dirty="0"/>
              <a:t>张</a:t>
            </a:r>
            <a:r>
              <a:rPr lang="en-US" altLang="zh-CN" dirty="0"/>
              <a:t>H100</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43AE231-4463-441E-B9B1-4BF3AD37F22C}"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句子分割</a:t>
            </a:r>
            <a:r>
              <a:rPr lang="zh-CN" altLang="en-US" dirty="0"/>
              <a:t>：</a:t>
            </a:r>
            <a:r>
              <a:rPr lang="zh-CN" altLang="en-US" b="0" i="0" dirty="0">
                <a:solidFill>
                  <a:srgbClr val="191B1F"/>
                </a:solidFill>
                <a:effectLst/>
                <a:latin typeface="-apple-system"/>
              </a:rPr>
              <a:t>中文文本使用简单的正则表达式进行分割，而其他文本则使用</a:t>
            </a:r>
            <a:r>
              <a:rPr lang="en-US" altLang="zh-CN" b="0" i="0" dirty="0">
                <a:solidFill>
                  <a:srgbClr val="191B1F"/>
                </a:solidFill>
                <a:effectLst/>
                <a:latin typeface="-apple-system"/>
              </a:rPr>
              <a:t>NLTK</a:t>
            </a:r>
            <a:r>
              <a:rPr lang="zh-CN" altLang="en-US" b="0" i="0" dirty="0">
                <a:solidFill>
                  <a:srgbClr val="191B1F"/>
                </a:solidFill>
                <a:effectLst/>
                <a:latin typeface="-apple-system"/>
              </a:rPr>
              <a:t>工具包的句子标记化模块。利用</a:t>
            </a:r>
            <a:r>
              <a:rPr lang="en-US" altLang="zh-CN" b="0" i="0" dirty="0" err="1">
                <a:solidFill>
                  <a:srgbClr val="191B1F"/>
                </a:solidFill>
                <a:effectLst/>
                <a:latin typeface="-apple-system"/>
              </a:rPr>
              <a:t>PyLTP</a:t>
            </a:r>
            <a:r>
              <a:rPr lang="zh-CN" altLang="en-US" b="0" i="0" dirty="0">
                <a:solidFill>
                  <a:srgbClr val="191B1F"/>
                </a:solidFill>
                <a:effectLst/>
                <a:latin typeface="-apple-system"/>
              </a:rPr>
              <a:t>（</a:t>
            </a:r>
            <a:r>
              <a:rPr lang="en-US" altLang="zh-CN" b="0" i="0" dirty="0">
                <a:solidFill>
                  <a:srgbClr val="191B1F"/>
                </a:solidFill>
                <a:effectLst/>
                <a:latin typeface="-apple-system"/>
              </a:rPr>
              <a:t>Python</a:t>
            </a:r>
            <a:r>
              <a:rPr lang="zh-CN" altLang="en-US" b="0" i="0" dirty="0">
                <a:solidFill>
                  <a:srgbClr val="191B1F"/>
                </a:solidFill>
                <a:effectLst/>
                <a:latin typeface="-apple-system"/>
              </a:rPr>
              <a:t>语言</a:t>
            </a:r>
            <a:r>
              <a:rPr lang="zh-CN" altLang="en-US" b="0" i="0" u="none" strike="noStrike" dirty="0">
                <a:solidFill>
                  <a:srgbClr val="09408E"/>
                </a:solidFill>
                <a:effectLst/>
                <a:latin typeface="-apple-system"/>
                <a:hlinkClick r:id="rId3"/>
              </a:rPr>
              <a:t>技术平台</a:t>
            </a:r>
            <a:r>
              <a:rPr lang="zh-CN" altLang="en-US" b="0" i="0" dirty="0">
                <a:solidFill>
                  <a:srgbClr val="191B1F"/>
                </a:solidFill>
                <a:effectLst/>
                <a:latin typeface="-apple-system"/>
              </a:rPr>
              <a:t>）将文本分割成完整的句子，每行一个句子。</a:t>
            </a:r>
            <a:endParaRPr lang="en-US" altLang="zh-CN" b="0" i="0" dirty="0">
              <a:solidFill>
                <a:srgbClr val="191B1F"/>
              </a:solidFill>
              <a:effectLst/>
              <a:latin typeface="-apple-system"/>
            </a:endParaRPr>
          </a:p>
          <a:p>
            <a:pPr algn="l"/>
            <a:r>
              <a:rPr lang="zh-CN" altLang="en-US" b="1" i="0" dirty="0">
                <a:solidFill>
                  <a:srgbClr val="191B1F"/>
                </a:solidFill>
                <a:effectLst/>
                <a:latin typeface="-apple-system"/>
              </a:rPr>
              <a:t>简体中文转换。</a:t>
            </a:r>
            <a:r>
              <a:rPr lang="zh-CN" altLang="en-US" b="0" i="0" dirty="0">
                <a:solidFill>
                  <a:srgbClr val="191B1F"/>
                </a:solidFill>
                <a:effectLst/>
                <a:latin typeface="-apple-system"/>
              </a:rPr>
              <a:t>将所有繁体中文字符转换为简体中文。</a:t>
            </a:r>
            <a:endParaRPr lang="zh-CN" altLang="en-US" b="0" i="0" dirty="0">
              <a:solidFill>
                <a:srgbClr val="191B1F"/>
              </a:solidFill>
              <a:effectLst/>
              <a:latin typeface="-apple-system"/>
            </a:endParaRPr>
          </a:p>
          <a:p>
            <a:pPr algn="l"/>
            <a:r>
              <a:rPr lang="zh-CN" altLang="en-US" b="1" i="0" dirty="0">
                <a:solidFill>
                  <a:srgbClr val="191B1F"/>
                </a:solidFill>
                <a:effectLst/>
                <a:latin typeface="-apple-system"/>
              </a:rPr>
              <a:t>拼写校正。</a:t>
            </a:r>
            <a:r>
              <a:rPr lang="zh-CN" altLang="en-US" b="0" i="0" dirty="0">
                <a:solidFill>
                  <a:srgbClr val="191B1F"/>
                </a:solidFill>
                <a:effectLst/>
                <a:latin typeface="-apple-system"/>
              </a:rPr>
              <a:t>可以使用现成的训练模型来对文本进行拼写校正。</a:t>
            </a:r>
            <a:endParaRPr lang="zh-CN" altLang="en-US" b="0" i="0" dirty="0">
              <a:solidFill>
                <a:srgbClr val="191B1F"/>
              </a:solidFill>
              <a:effectLst/>
              <a:latin typeface="-apple-system"/>
            </a:endParaRPr>
          </a:p>
          <a:p>
            <a:pPr algn="l"/>
            <a:r>
              <a:rPr lang="zh-CN" altLang="en-US" b="1" i="0" dirty="0">
                <a:solidFill>
                  <a:srgbClr val="191B1F"/>
                </a:solidFill>
                <a:effectLst/>
                <a:latin typeface="-apple-system"/>
              </a:rPr>
              <a:t>去除无意义词。</a:t>
            </a:r>
            <a:r>
              <a:rPr lang="zh-CN" altLang="en-US" b="0" i="0" dirty="0">
                <a:solidFill>
                  <a:srgbClr val="191B1F"/>
                </a:solidFill>
                <a:effectLst/>
                <a:latin typeface="-apple-system"/>
              </a:rPr>
              <a:t>通常缺乏实质信息价值的高频词可以被移除。此外，中文文本中的空格没有意义，也可以删除。</a:t>
            </a:r>
            <a:endParaRPr lang="en-US" altLang="zh-CN" b="0" i="0" dirty="0">
              <a:solidFill>
                <a:srgbClr val="191B1F"/>
              </a:solidFill>
              <a:effectLst/>
              <a:latin typeface="-apple-system"/>
            </a:endParaRPr>
          </a:p>
          <a:p>
            <a:pPr algn="l"/>
            <a:endParaRPr lang="en-US" altLang="zh-CN" b="0" i="0" dirty="0">
              <a:solidFill>
                <a:srgbClr val="191B1F"/>
              </a:solidFill>
              <a:effectLst/>
              <a:latin typeface="-apple-system"/>
            </a:endParaRPr>
          </a:p>
          <a:p>
            <a:r>
              <a:rPr lang="zh-CN" altLang="en-US" b="0" i="0" dirty="0">
                <a:solidFill>
                  <a:srgbClr val="374151"/>
                </a:solidFill>
                <a:effectLst/>
                <a:latin typeface="ui-sans-serif"/>
              </a:rPr>
              <a:t>检查数据完整性，一致性，准确性</a:t>
            </a:r>
            <a:endParaRPr lang="en-US" altLang="zh-CN" b="0" i="0" dirty="0">
              <a:solidFill>
                <a:srgbClr val="374151"/>
              </a:solidFill>
              <a:effectLst/>
              <a:latin typeface="ui-sans-serif"/>
            </a:endParaRPr>
          </a:p>
          <a:p>
            <a:endParaRPr lang="en-US" altLang="zh-CN" b="0" i="0" dirty="0">
              <a:solidFill>
                <a:srgbClr val="374151"/>
              </a:solidFill>
              <a:effectLst/>
              <a:latin typeface="ui-sans-serif"/>
            </a:endParaRPr>
          </a:p>
          <a:p>
            <a:r>
              <a:rPr lang="zh-CN" altLang="en-US" b="0" i="0" dirty="0">
                <a:solidFill>
                  <a:srgbClr val="374151"/>
                </a:solidFill>
                <a:effectLst/>
                <a:latin typeface="ui-sans-serif"/>
              </a:rPr>
              <a:t>检查数据偏见</a:t>
            </a:r>
            <a:endParaRPr lang="en-US" altLang="zh-CN" b="0" i="0" dirty="0">
              <a:solidFill>
                <a:srgbClr val="374151"/>
              </a:solidFill>
              <a:effectLst/>
              <a:latin typeface="ui-sans-serif"/>
            </a:endParaRPr>
          </a:p>
          <a:p>
            <a:endParaRPr lang="en-US" altLang="zh-CN" b="0" i="0" dirty="0">
              <a:solidFill>
                <a:srgbClr val="374151"/>
              </a:solidFill>
              <a:effectLst/>
              <a:latin typeface="ui-sans-serif"/>
            </a:endParaRPr>
          </a:p>
          <a:p>
            <a:r>
              <a:rPr lang="zh-CN" altLang="en-US" b="0" i="0" dirty="0">
                <a:solidFill>
                  <a:srgbClr val="374151"/>
                </a:solidFill>
                <a:effectLst/>
                <a:latin typeface="ui-sans-serif"/>
              </a:rPr>
              <a:t>数据审查是一个迭代的过程，可能需要多次重复以上步骤，直到数据达到预期的质量标准。 这个阶段的工作量很大，通常需要人工参与，也可能需要借助自动化工具（刚才提到的</a:t>
            </a:r>
            <a:r>
              <a:rPr lang="en-US" altLang="zh-CN" dirty="0" err="1"/>
              <a:t>fasttext</a:t>
            </a:r>
            <a:r>
              <a:rPr lang="zh-CN" altLang="en-US" dirty="0"/>
              <a:t>、</a:t>
            </a:r>
            <a:r>
              <a:rPr lang="en-US" altLang="zh-CN" dirty="0"/>
              <a:t>Roberta-based classifiers</a:t>
            </a:r>
            <a:r>
              <a:rPr lang="zh-CN" altLang="en-US" b="0" i="0" dirty="0">
                <a:solidFill>
                  <a:srgbClr val="374151"/>
                </a:solidFill>
                <a:effectLst/>
                <a:latin typeface="ui-sans-serif"/>
              </a:rPr>
              <a:t>）来提高效率。 最终目标是确保训练数据干净、准确、一致且具有代表性，从而训练出高质量的大型语言模型。</a:t>
            </a:r>
            <a:endParaRPr lang="zh-CN" altLang="en-US" dirty="0"/>
          </a:p>
          <a:p>
            <a:pPr algn="l"/>
            <a:endParaRPr lang="zh-CN" altLang="en-US" b="0" i="0" dirty="0">
              <a:solidFill>
                <a:srgbClr val="191B1F"/>
              </a:solidFill>
              <a:effectLst/>
              <a:latin typeface="-apple-system"/>
            </a:endParaRPr>
          </a:p>
          <a:p>
            <a:endParaRPr lang="zh-CN" altLang="en-US" dirty="0"/>
          </a:p>
        </p:txBody>
      </p:sp>
      <p:sp>
        <p:nvSpPr>
          <p:cNvPr id="4" name="灯片编号占位符 3"/>
          <p:cNvSpPr>
            <a:spLocks noGrp="1"/>
          </p:cNvSpPr>
          <p:nvPr>
            <p:ph type="sldNum" sz="quarter" idx="5"/>
          </p:nvPr>
        </p:nvSpPr>
        <p:spPr/>
        <p:txBody>
          <a:bodyPr/>
          <a:lstStyle/>
          <a:p>
            <a:fld id="{A43AE231-4463-441E-B9B1-4BF3AD37F22C}"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74151"/>
                </a:solidFill>
                <a:effectLst/>
                <a:latin typeface="ui-sans-serif"/>
              </a:rPr>
              <a:t>每个词元可以映射到一个唯一的数字</a:t>
            </a:r>
            <a:r>
              <a:rPr lang="en-US" altLang="zh-CN" b="0" i="0" dirty="0">
                <a:solidFill>
                  <a:srgbClr val="374151"/>
                </a:solidFill>
                <a:effectLst/>
                <a:latin typeface="ui-sans-serif"/>
              </a:rPr>
              <a:t>ID</a:t>
            </a:r>
            <a:r>
              <a:rPr lang="zh-CN" altLang="en-US" b="0" i="0" dirty="0">
                <a:solidFill>
                  <a:srgbClr val="374151"/>
                </a:solidFill>
                <a:effectLst/>
                <a:latin typeface="ui-sans-serif"/>
              </a:rPr>
              <a:t>。</a:t>
            </a:r>
            <a:endParaRPr lang="en-US" altLang="zh-CN" b="0" i="0" dirty="0">
              <a:solidFill>
                <a:srgbClr val="374151"/>
              </a:solidFill>
              <a:effectLst/>
              <a:latin typeface="ui-sans-serif"/>
            </a:endParaRPr>
          </a:p>
          <a:p>
            <a:r>
              <a:rPr lang="zh-CN" altLang="en-US" b="0" i="0" dirty="0">
                <a:solidFill>
                  <a:srgbClr val="374151"/>
                </a:solidFill>
                <a:effectLst/>
                <a:latin typeface="ui-sans-serif"/>
              </a:rPr>
              <a:t>自然语言包含无限的词汇，模型不可能预先知道所有词汇。词元切分技术，特别是子词切分能够将未知词分解成已知的子词单元，从而有效地处理</a:t>
            </a:r>
            <a:r>
              <a:rPr lang="en-US" altLang="zh-CN" b="0" i="0" dirty="0">
                <a:solidFill>
                  <a:srgbClr val="374151"/>
                </a:solidFill>
                <a:effectLst/>
                <a:latin typeface="ui-sans-serif"/>
              </a:rPr>
              <a:t>OOV</a:t>
            </a:r>
            <a:r>
              <a:rPr lang="zh-CN" altLang="en-US" b="0" i="0" dirty="0">
                <a:solidFill>
                  <a:srgbClr val="374151"/>
                </a:solidFill>
                <a:effectLst/>
                <a:latin typeface="ui-sans-serif"/>
              </a:rPr>
              <a:t>问题。 这使得模型能够处理在训练数据中未出现过的词汇。</a:t>
            </a:r>
            <a:endParaRPr lang="en-US" altLang="zh-CN" b="0" i="0" dirty="0">
              <a:solidFill>
                <a:srgbClr val="374151"/>
              </a:solidFill>
              <a:effectLst/>
              <a:latin typeface="ui-sans-serif"/>
            </a:endParaRPr>
          </a:p>
          <a:p>
            <a:r>
              <a:rPr lang="zh-CN" altLang="en-US" b="0" i="0" dirty="0">
                <a:solidFill>
                  <a:srgbClr val="374151"/>
                </a:solidFill>
                <a:effectLst/>
                <a:latin typeface="ui-sans-serif"/>
              </a:rPr>
              <a:t>同样通过子词切分，模型能够学习到更细粒度的语言单元，从而提高模型的泛化能力。例如，模型可以学习到“</a:t>
            </a:r>
            <a:r>
              <a:rPr lang="en-US" altLang="zh-CN" b="0" i="0" dirty="0">
                <a:solidFill>
                  <a:srgbClr val="374151"/>
                </a:solidFill>
                <a:effectLst/>
                <a:latin typeface="ui-sans-serif"/>
              </a:rPr>
              <a:t>unbelievable”</a:t>
            </a:r>
            <a:r>
              <a:rPr lang="zh-CN" altLang="en-US" b="0" i="0" dirty="0">
                <a:solidFill>
                  <a:srgbClr val="374151"/>
                </a:solidFill>
                <a:effectLst/>
                <a:latin typeface="ui-sans-serif"/>
              </a:rPr>
              <a:t>可以分解成“</a:t>
            </a:r>
            <a:r>
              <a:rPr lang="en-US" altLang="zh-CN" b="0" i="0" dirty="0">
                <a:solidFill>
                  <a:srgbClr val="374151"/>
                </a:solidFill>
                <a:effectLst/>
                <a:latin typeface="ui-sans-serif"/>
              </a:rPr>
              <a:t>un”</a:t>
            </a:r>
            <a:r>
              <a:rPr lang="zh-CN" altLang="en-US" b="0" i="0" dirty="0">
                <a:solidFill>
                  <a:srgbClr val="374151"/>
                </a:solidFill>
                <a:effectLst/>
                <a:latin typeface="ui-sans-serif"/>
              </a:rPr>
              <a:t>，“</a:t>
            </a:r>
            <a:r>
              <a:rPr lang="en-US" altLang="zh-CN" b="0" i="0" dirty="0">
                <a:solidFill>
                  <a:srgbClr val="374151"/>
                </a:solidFill>
                <a:effectLst/>
                <a:latin typeface="ui-sans-serif"/>
              </a:rPr>
              <a:t>believe”</a:t>
            </a:r>
            <a:r>
              <a:rPr lang="zh-CN" altLang="en-US" b="0" i="0" dirty="0">
                <a:solidFill>
                  <a:srgbClr val="374151"/>
                </a:solidFill>
                <a:effectLst/>
                <a:latin typeface="ui-sans-serif"/>
              </a:rPr>
              <a:t>，“</a:t>
            </a:r>
            <a:r>
              <a:rPr lang="en-US" altLang="zh-CN" b="0" i="0" dirty="0">
                <a:solidFill>
                  <a:srgbClr val="374151"/>
                </a:solidFill>
                <a:effectLst/>
                <a:latin typeface="ui-sans-serif"/>
              </a:rPr>
              <a:t>able”</a:t>
            </a:r>
            <a:r>
              <a:rPr lang="zh-CN" altLang="en-US" b="0" i="0" dirty="0">
                <a:solidFill>
                  <a:srgbClr val="374151"/>
                </a:solidFill>
                <a:effectLst/>
                <a:latin typeface="ui-sans-serif"/>
              </a:rPr>
              <a:t>，即使它从未见过“</a:t>
            </a:r>
            <a:r>
              <a:rPr lang="en-US" altLang="zh-CN" b="0" i="0" dirty="0">
                <a:solidFill>
                  <a:srgbClr val="374151"/>
                </a:solidFill>
                <a:effectLst/>
                <a:latin typeface="ui-sans-serif"/>
              </a:rPr>
              <a:t>unbelievable”</a:t>
            </a:r>
            <a:r>
              <a:rPr lang="zh-CN" altLang="en-US" b="0" i="0" dirty="0">
                <a:solidFill>
                  <a:srgbClr val="374151"/>
                </a:solidFill>
                <a:effectLst/>
                <a:latin typeface="ui-sans-serif"/>
              </a:rPr>
              <a:t>这个词。</a:t>
            </a:r>
            <a:endParaRPr lang="en-US" altLang="zh-CN" b="0" i="0" dirty="0">
              <a:solidFill>
                <a:srgbClr val="374151"/>
              </a:solidFill>
              <a:effectLst/>
              <a:latin typeface="ui-sans-serif"/>
            </a:endParaRPr>
          </a:p>
          <a:p>
            <a:r>
              <a:rPr lang="zh-CN" altLang="en-US" b="0" i="0" dirty="0">
                <a:solidFill>
                  <a:srgbClr val="374151"/>
                </a:solidFill>
                <a:effectLst/>
                <a:latin typeface="ui-sans-serif"/>
              </a:rPr>
              <a:t>将标点，特殊符号作为词元处理，辅助模型理解文本的语法和语义</a:t>
            </a:r>
            <a:endParaRPr lang="en-US" altLang="zh-CN" b="0" i="0" dirty="0">
              <a:solidFill>
                <a:srgbClr val="374151"/>
              </a:solidFill>
              <a:effectLst/>
              <a:latin typeface="ui-sans-serif"/>
            </a:endParaRPr>
          </a:p>
          <a:p>
            <a:endParaRPr lang="en-US" altLang="zh-CN" b="0" i="0" dirty="0">
              <a:solidFill>
                <a:srgbClr val="374151"/>
              </a:solidFill>
              <a:effectLst/>
              <a:latin typeface="ui-sans-serif"/>
            </a:endParaRPr>
          </a:p>
          <a:p>
            <a:r>
              <a:rPr lang="zh-CN" altLang="en-US" dirty="0"/>
              <a:t>词表示模型会预先在词表中加入一个默认的“</a:t>
            </a:r>
            <a:r>
              <a:rPr lang="en-US" altLang="zh-CN" dirty="0"/>
              <a:t>[UNK]”</a:t>
            </a:r>
            <a:r>
              <a:rPr lang="zh-CN" altLang="en-US" dirty="0"/>
              <a:t>（</a:t>
            </a:r>
            <a:r>
              <a:rPr lang="en-US" altLang="zh-CN" dirty="0"/>
              <a:t>unknown</a:t>
            </a:r>
            <a:r>
              <a:rPr lang="zh-CN" altLang="en-US" dirty="0"/>
              <a:t>） 标识，表示未知词，并在训练的过程中将 </a:t>
            </a:r>
            <a:r>
              <a:rPr lang="en-US" altLang="zh-CN" dirty="0"/>
              <a:t>[UNK] </a:t>
            </a:r>
            <a:r>
              <a:rPr lang="zh-CN" altLang="en-US" dirty="0"/>
              <a:t>的向量作为词表示矩阵的一部分一起训练，通过 引入某些相应机制来更新 </a:t>
            </a:r>
            <a:r>
              <a:rPr lang="en-US" altLang="zh-CN" dirty="0"/>
              <a:t>[UNK] </a:t>
            </a:r>
            <a:r>
              <a:rPr lang="zh-CN" altLang="en-US" dirty="0"/>
              <a:t>向量的参数。</a:t>
            </a:r>
            <a:endParaRPr lang="en-US" altLang="zh-CN" b="0" i="0" dirty="0">
              <a:solidFill>
                <a:srgbClr val="374151"/>
              </a:solidFill>
              <a:effectLst/>
              <a:latin typeface="ui-sans-serif"/>
            </a:endParaRPr>
          </a:p>
          <a:p>
            <a:r>
              <a:rPr lang="zh-CN" altLang="en-US" dirty="0"/>
              <a:t>基于固定词表的词表示模型对词表大小的选择比较敏感。当 词表大小过小时，未登录词的比例较高，影响模型性能。而当词表大小过大时，大量低频词出现 在词表中，而这些词的词向量很难得到充分学习。</a:t>
            </a:r>
            <a:endParaRPr lang="en-US" altLang="zh-CN" dirty="0"/>
          </a:p>
          <a:p>
            <a:endParaRPr lang="en-US" altLang="zh-CN" b="0" i="0" dirty="0">
              <a:solidFill>
                <a:srgbClr val="374151"/>
              </a:solidFill>
              <a:effectLst/>
              <a:latin typeface="ui-sans-serif"/>
            </a:endParaRPr>
          </a:p>
          <a:p>
            <a:r>
              <a:rPr lang="zh-CN" altLang="en-US" dirty="0"/>
              <a:t>一些工作通过利用亚词级别的信息构造词表示向量。一种直接的解决 思路是为输入建立字符级别表示，并通过字符向量的组合来获得每个单词的表示，以解决数据稀疏问题。然而，单词中的词根、词缀等构词模式往往跨越多个字符，基于字符表示的方法很难学习跨度较大的模式。</a:t>
            </a:r>
            <a:endParaRPr lang="en-US" altLang="zh-CN" b="0" i="0" dirty="0">
              <a:solidFill>
                <a:srgbClr val="374151"/>
              </a:solidFill>
              <a:effectLst/>
              <a:latin typeface="ui-sans-serif"/>
            </a:endParaRPr>
          </a:p>
        </p:txBody>
      </p:sp>
      <p:sp>
        <p:nvSpPr>
          <p:cNvPr id="4" name="灯片编号占位符 3"/>
          <p:cNvSpPr>
            <a:spLocks noGrp="1"/>
          </p:cNvSpPr>
          <p:nvPr>
            <p:ph type="sldNum" sz="quarter" idx="5"/>
          </p:nvPr>
        </p:nvSpPr>
        <p:spPr/>
        <p:txBody>
          <a:bodyPr/>
          <a:lstStyle/>
          <a:p>
            <a:fld id="{A43AE231-4463-441E-B9B1-4BF3AD37F22C}"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词元表示模型会维护一个词元词表，其中既存在完整 的单词，也存在形如“</a:t>
            </a:r>
            <a:r>
              <a:rPr lang="en-US" altLang="zh-CN" dirty="0"/>
              <a:t>c”, “re”, “</a:t>
            </a:r>
            <a:r>
              <a:rPr lang="en-US" altLang="zh-CN" dirty="0" err="1"/>
              <a:t>ing</a:t>
            </a:r>
            <a:r>
              <a:rPr lang="en-US" altLang="zh-CN" dirty="0"/>
              <a:t>”</a:t>
            </a:r>
            <a:r>
              <a:rPr lang="zh-CN" altLang="en-US" dirty="0"/>
              <a:t>等单词部分信息，称为子词。词元表示模型对词表中的每个词元计算一个定长向量表示，供下游模型使用。例如，将单词“</a:t>
            </a:r>
            <a:r>
              <a:rPr lang="en-US" altLang="zh-CN" dirty="0"/>
              <a:t>reborn”</a:t>
            </a:r>
            <a:r>
              <a:rPr lang="zh-CN" altLang="en-US" dirty="0"/>
              <a:t>拆分为“</a:t>
            </a:r>
            <a:r>
              <a:rPr lang="en-US" altLang="zh-CN" dirty="0"/>
              <a:t>re”</a:t>
            </a:r>
            <a:r>
              <a:rPr lang="zh-CN" altLang="en-US" dirty="0"/>
              <a:t>和“</a:t>
            </a:r>
            <a:r>
              <a:rPr lang="en-US" altLang="zh-CN" dirty="0"/>
              <a:t>born”</a:t>
            </a:r>
            <a:r>
              <a:rPr lang="zh-CN" altLang="en-US" dirty="0"/>
              <a:t>。随后下游模型查询每个词元的 表示，将输入重新组成为词元表示序列。</a:t>
            </a:r>
            <a:endParaRPr lang="en-US" altLang="zh-CN" dirty="0"/>
          </a:p>
          <a:p>
            <a:endParaRPr lang="en-US" altLang="zh-CN" dirty="0"/>
          </a:p>
          <a:p>
            <a:r>
              <a:rPr lang="zh-CN" altLang="en-US" dirty="0"/>
              <a:t>对于使用了字节对编码的大语言模型，其输出序列也是词元序列。对于原始输出，根据终结符 的位置确定每个单词的范围，合并范围内的词元，将输出重新组合为词序列，作为最终的 结果。 </a:t>
            </a:r>
            <a:endParaRPr lang="zh-CN" altLang="en-US" dirty="0"/>
          </a:p>
        </p:txBody>
      </p:sp>
      <p:sp>
        <p:nvSpPr>
          <p:cNvPr id="4" name="灯片编号占位符 3"/>
          <p:cNvSpPr>
            <a:spLocks noGrp="1"/>
          </p:cNvSpPr>
          <p:nvPr>
            <p:ph type="sldNum" sz="quarter" idx="5"/>
          </p:nvPr>
        </p:nvSpPr>
        <p:spPr/>
        <p:txBody>
          <a:bodyPr/>
          <a:lstStyle/>
          <a:p>
            <a:fld id="{A43AE231-4463-441E-B9B1-4BF3AD37F22C}"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WordPiece</a:t>
            </a:r>
            <a:r>
              <a:rPr lang="zh-CN" altLang="en-US" dirty="0"/>
              <a:t>通常会训练一个</a:t>
            </a:r>
            <a:r>
              <a:rPr lang="en-US" altLang="zh-CN" dirty="0"/>
              <a:t>n-gram</a:t>
            </a:r>
            <a:r>
              <a:rPr lang="zh-CN" altLang="en-US" dirty="0"/>
              <a:t>语言模型。通过这个语言模型，我们可以计算一个词序列出现的概率。当我们合并两个词元时，相当于在原有的词序列中替换了一段子序列。我们可以比较合并前后，整个词序列的概率变化。如果合并后概率变大，表征合并后的序列更符合语言模型的预测，说明这个合并操作是合理的</a:t>
            </a:r>
            <a:endParaRPr lang="zh-CN" altLang="en-US" dirty="0"/>
          </a:p>
        </p:txBody>
      </p:sp>
      <p:sp>
        <p:nvSpPr>
          <p:cNvPr id="4" name="灯片编号占位符 3"/>
          <p:cNvSpPr>
            <a:spLocks noGrp="1"/>
          </p:cNvSpPr>
          <p:nvPr>
            <p:ph type="sldNum" sz="quarter" idx="5"/>
          </p:nvPr>
        </p:nvSpPr>
        <p:spPr/>
        <p:txBody>
          <a:bodyPr/>
          <a:lstStyle/>
          <a:p>
            <a:fld id="{A43AE231-4463-441E-B9B1-4BF3AD37F22C}"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74151"/>
                </a:solidFill>
                <a:effectLst/>
                <a:latin typeface="ui-sans-serif"/>
              </a:rPr>
              <a:t>“训练语料库似然性”指的是使用训练好的</a:t>
            </a:r>
            <a:r>
              <a:rPr lang="en-US" altLang="zh-CN" b="0" i="0" dirty="0">
                <a:solidFill>
                  <a:srgbClr val="374151"/>
                </a:solidFill>
                <a:effectLst/>
                <a:latin typeface="ui-sans-serif"/>
              </a:rPr>
              <a:t>Unigram</a:t>
            </a:r>
            <a:r>
              <a:rPr lang="zh-CN" altLang="en-US" b="0" i="0" dirty="0">
                <a:solidFill>
                  <a:srgbClr val="374151"/>
                </a:solidFill>
                <a:effectLst/>
                <a:latin typeface="ui-sans-serif"/>
              </a:rPr>
              <a:t>语言模型计算整个训练语料库的概率。 这个概率越高，说明模型越能准确地描述训练语料库中的语言模式。  </a:t>
            </a:r>
            <a:endParaRPr lang="en-US" altLang="zh-CN" b="0" i="0" dirty="0">
              <a:solidFill>
                <a:srgbClr val="374151"/>
              </a:solidFill>
              <a:effectLst/>
              <a:latin typeface="ui-sans-serif"/>
            </a:endParaRPr>
          </a:p>
          <a:p>
            <a:r>
              <a:rPr lang="zh-CN" altLang="en-US" b="0" i="0" dirty="0">
                <a:solidFill>
                  <a:srgbClr val="374151"/>
                </a:solidFill>
                <a:effectLst/>
                <a:latin typeface="ui-sans-serif"/>
              </a:rPr>
              <a:t>增加的越多，说明该词元对描述训练语料库的语言模式贡献越小，越应该被删除。</a:t>
            </a:r>
            <a:endParaRPr lang="zh-CN" altLang="en-US" dirty="0"/>
          </a:p>
        </p:txBody>
      </p:sp>
      <p:sp>
        <p:nvSpPr>
          <p:cNvPr id="4" name="灯片编号占位符 3"/>
          <p:cNvSpPr>
            <a:spLocks noGrp="1"/>
          </p:cNvSpPr>
          <p:nvPr>
            <p:ph type="sldNum" sz="quarter" idx="5"/>
          </p:nvPr>
        </p:nvSpPr>
        <p:spPr/>
        <p:txBody>
          <a:bodyPr/>
          <a:lstStyle/>
          <a:p>
            <a:fld id="{A43AE231-4463-441E-B9B1-4BF3AD37F22C}"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Char char="•"/>
            </a:pPr>
            <a:r>
              <a:rPr lang="zh-CN" altLang="en-US" b="1" i="0" dirty="0">
                <a:solidFill>
                  <a:srgbClr val="374151"/>
                </a:solidFill>
                <a:effectLst/>
                <a:latin typeface="ui-sans-serif"/>
              </a:rPr>
              <a:t>线性增长策略</a:t>
            </a:r>
            <a:r>
              <a:rPr lang="en-US" altLang="zh-CN" b="1" i="0" dirty="0">
                <a:solidFill>
                  <a:srgbClr val="374151"/>
                </a:solidFill>
                <a:effectLst/>
                <a:latin typeface="ui-sans-serif"/>
              </a:rPr>
              <a:t>:</a:t>
            </a:r>
            <a:r>
              <a:rPr lang="zh-CN" altLang="en-US" b="0" i="0" dirty="0">
                <a:solidFill>
                  <a:srgbClr val="374151"/>
                </a:solidFill>
                <a:effectLst/>
                <a:latin typeface="ui-sans-serif"/>
              </a:rPr>
              <a:t> 批量大小随着训练步骤线性增长。</a:t>
            </a:r>
            <a:endParaRPr lang="zh-CN" altLang="en-US" b="0" i="0" dirty="0">
              <a:solidFill>
                <a:srgbClr val="374151"/>
              </a:solidFill>
              <a:effectLst/>
              <a:latin typeface="ui-sans-serif"/>
            </a:endParaRPr>
          </a:p>
          <a:p>
            <a:pPr algn="l">
              <a:buFont typeface="Arial" panose="020B0604020202020204" pitchFamily="34" charset="0"/>
              <a:buChar char="•"/>
            </a:pPr>
            <a:r>
              <a:rPr lang="zh-CN" altLang="en-US" b="1" i="0" dirty="0">
                <a:solidFill>
                  <a:srgbClr val="374151"/>
                </a:solidFill>
                <a:effectLst/>
                <a:latin typeface="ui-sans-serif"/>
              </a:rPr>
              <a:t>指数增长策略</a:t>
            </a:r>
            <a:r>
              <a:rPr lang="en-US" altLang="zh-CN" b="1" i="0" dirty="0">
                <a:solidFill>
                  <a:srgbClr val="374151"/>
                </a:solidFill>
                <a:effectLst/>
                <a:latin typeface="ui-sans-serif"/>
              </a:rPr>
              <a:t>:</a:t>
            </a:r>
            <a:r>
              <a:rPr lang="zh-CN" altLang="en-US" b="0" i="0" dirty="0">
                <a:solidFill>
                  <a:srgbClr val="374151"/>
                </a:solidFill>
                <a:effectLst/>
                <a:latin typeface="ui-sans-serif"/>
              </a:rPr>
              <a:t> 批量大小随着训练步骤指数增长。</a:t>
            </a:r>
            <a:endParaRPr lang="zh-CN" altLang="en-US" b="0" i="0" dirty="0">
              <a:solidFill>
                <a:srgbClr val="374151"/>
              </a:solidFill>
              <a:effectLst/>
              <a:latin typeface="ui-sans-serif"/>
            </a:endParaRPr>
          </a:p>
          <a:p>
            <a:pPr algn="l">
              <a:buFont typeface="Arial" panose="020B0604020202020204" pitchFamily="34" charset="0"/>
              <a:buChar char="•"/>
            </a:pPr>
            <a:r>
              <a:rPr lang="zh-CN" altLang="en-US" b="1" i="0" dirty="0">
                <a:solidFill>
                  <a:srgbClr val="374151"/>
                </a:solidFill>
                <a:effectLst/>
                <a:latin typeface="ui-sans-serif"/>
              </a:rPr>
              <a:t>基于性能的策略</a:t>
            </a:r>
            <a:r>
              <a:rPr lang="en-US" altLang="zh-CN" b="1" i="0" dirty="0">
                <a:solidFill>
                  <a:srgbClr val="374151"/>
                </a:solidFill>
                <a:effectLst/>
                <a:latin typeface="ui-sans-serif"/>
              </a:rPr>
              <a:t>:</a:t>
            </a:r>
            <a:r>
              <a:rPr lang="zh-CN" altLang="en-US" b="0" i="0" dirty="0">
                <a:solidFill>
                  <a:srgbClr val="374151"/>
                </a:solidFill>
                <a:effectLst/>
                <a:latin typeface="ui-sans-serif"/>
              </a:rPr>
              <a:t> 根据模型在验证集上的性能来调整批量大小，例如，如果模型的性能下降，则减小批量大小；如果模型的性能提高，则增大批量大小。</a:t>
            </a:r>
            <a:endParaRPr lang="zh-CN" altLang="en-US" b="0" i="0" dirty="0">
              <a:solidFill>
                <a:srgbClr val="374151"/>
              </a:solidFill>
              <a:effectLst/>
              <a:latin typeface="ui-sans-serif"/>
            </a:endParaRPr>
          </a:p>
          <a:p>
            <a:pPr algn="l">
              <a:buFont typeface="Arial" panose="020B0604020202020204" pitchFamily="34" charset="0"/>
              <a:buChar char="•"/>
            </a:pPr>
            <a:r>
              <a:rPr lang="zh-CN" altLang="en-US" b="1" i="0" dirty="0">
                <a:solidFill>
                  <a:srgbClr val="374151"/>
                </a:solidFill>
                <a:effectLst/>
                <a:latin typeface="ui-sans-serif"/>
              </a:rPr>
              <a:t>基于</a:t>
            </a:r>
            <a:r>
              <a:rPr lang="en-US" altLang="zh-CN" b="1" i="0" dirty="0">
                <a:solidFill>
                  <a:srgbClr val="374151"/>
                </a:solidFill>
                <a:effectLst/>
                <a:latin typeface="ui-sans-serif"/>
              </a:rPr>
              <a:t>GPU</a:t>
            </a:r>
            <a:r>
              <a:rPr lang="zh-CN" altLang="en-US" b="1" i="0" dirty="0">
                <a:solidFill>
                  <a:srgbClr val="374151"/>
                </a:solidFill>
                <a:effectLst/>
                <a:latin typeface="ui-sans-serif"/>
              </a:rPr>
              <a:t>利用率的策略</a:t>
            </a:r>
            <a:r>
              <a:rPr lang="en-US" altLang="zh-CN" b="1" i="0" dirty="0">
                <a:solidFill>
                  <a:srgbClr val="374151"/>
                </a:solidFill>
                <a:effectLst/>
                <a:latin typeface="ui-sans-serif"/>
              </a:rPr>
              <a:t>:</a:t>
            </a:r>
            <a:r>
              <a:rPr lang="zh-CN" altLang="en-US" b="0" i="0" dirty="0">
                <a:solidFill>
                  <a:srgbClr val="374151"/>
                </a:solidFill>
                <a:effectLst/>
                <a:latin typeface="ui-sans-serif"/>
              </a:rPr>
              <a:t> 根据</a:t>
            </a:r>
            <a:r>
              <a:rPr lang="en-US" altLang="zh-CN" b="0" i="0" dirty="0">
                <a:solidFill>
                  <a:srgbClr val="374151"/>
                </a:solidFill>
                <a:effectLst/>
                <a:latin typeface="ui-sans-serif"/>
              </a:rPr>
              <a:t>GPU</a:t>
            </a:r>
            <a:r>
              <a:rPr lang="zh-CN" altLang="en-US" b="0" i="0" dirty="0">
                <a:solidFill>
                  <a:srgbClr val="374151"/>
                </a:solidFill>
                <a:effectLst/>
                <a:latin typeface="ui-sans-serif"/>
              </a:rPr>
              <a:t>的利用率来调整批量大小，例如，如果</a:t>
            </a:r>
            <a:r>
              <a:rPr lang="en-US" altLang="zh-CN" b="0" i="0" dirty="0">
                <a:solidFill>
                  <a:srgbClr val="374151"/>
                </a:solidFill>
                <a:effectLst/>
                <a:latin typeface="ui-sans-serif"/>
              </a:rPr>
              <a:t>GPU</a:t>
            </a:r>
            <a:r>
              <a:rPr lang="zh-CN" altLang="en-US" b="0" i="0" dirty="0">
                <a:solidFill>
                  <a:srgbClr val="374151"/>
                </a:solidFill>
                <a:effectLst/>
                <a:latin typeface="ui-sans-serif"/>
              </a:rPr>
              <a:t>利用率较低，则增大批量大小；如果</a:t>
            </a:r>
            <a:r>
              <a:rPr lang="en-US" altLang="zh-CN" b="0" i="0" dirty="0">
                <a:solidFill>
                  <a:srgbClr val="374151"/>
                </a:solidFill>
                <a:effectLst/>
                <a:latin typeface="ui-sans-serif"/>
              </a:rPr>
              <a:t>GPU</a:t>
            </a:r>
            <a:r>
              <a:rPr lang="zh-CN" altLang="en-US" b="0" i="0" dirty="0">
                <a:solidFill>
                  <a:srgbClr val="374151"/>
                </a:solidFill>
                <a:effectLst/>
                <a:latin typeface="ui-sans-serif"/>
              </a:rPr>
              <a:t>利用率较高，则减小批量大小。</a:t>
            </a:r>
            <a:endParaRPr lang="zh-CN" altLang="en-US" b="0" i="0" dirty="0">
              <a:solidFill>
                <a:srgbClr val="374151"/>
              </a:solidFill>
              <a:effectLst/>
              <a:latin typeface="ui-sans-serif"/>
            </a:endParaRPr>
          </a:p>
          <a:p>
            <a:endParaRPr lang="zh-CN" altLang="en-US" dirty="0"/>
          </a:p>
        </p:txBody>
      </p:sp>
      <p:sp>
        <p:nvSpPr>
          <p:cNvPr id="4" name="灯片编号占位符 3"/>
          <p:cNvSpPr>
            <a:spLocks noGrp="1"/>
          </p:cNvSpPr>
          <p:nvPr>
            <p:ph type="sldNum" sz="quarter" idx="5"/>
          </p:nvPr>
        </p:nvSpPr>
        <p:spPr/>
        <p:txBody>
          <a:bodyPr/>
          <a:lstStyle/>
          <a:p>
            <a:fld id="{A43AE231-4463-441E-B9B1-4BF3AD37F22C}"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a:t>
            </a:r>
            <a:r>
              <a:rPr lang="en-US" altLang="zh-CN" dirty="0" err="1"/>
              <a:t>LLaMA</a:t>
            </a:r>
            <a:r>
              <a:rPr lang="zh-CN" altLang="en-US" dirty="0"/>
              <a:t>为例，使用</a:t>
            </a:r>
            <a:r>
              <a:rPr lang="en-US" altLang="zh-CN" dirty="0"/>
              <a:t>cos</a:t>
            </a:r>
            <a:r>
              <a:rPr lang="zh-CN" altLang="en-US" dirty="0"/>
              <a:t>学习率，</a:t>
            </a:r>
            <a:r>
              <a:rPr lang="zh-CN" altLang="en-US" b="0" dirty="0"/>
              <a:t>并在最后退火训练阶段</a:t>
            </a:r>
            <a:r>
              <a:rPr lang="zh-CN" altLang="en-US" dirty="0"/>
              <a:t>线性将学习率降到</a:t>
            </a:r>
            <a:r>
              <a:rPr lang="en-US" altLang="zh-CN" dirty="0"/>
              <a:t>0</a:t>
            </a:r>
            <a:r>
              <a:rPr lang="zh-CN" altLang="en-US" dirty="0"/>
              <a:t>。（总体来看学习率</a:t>
            </a:r>
            <a:r>
              <a:rPr lang="en-US" altLang="zh-CN" dirty="0"/>
              <a:t>0</a:t>
            </a:r>
            <a:r>
              <a:rPr lang="zh-CN" altLang="en-US" dirty="0"/>
              <a:t>开始</a:t>
            </a:r>
            <a:r>
              <a:rPr lang="en-US" altLang="zh-CN" dirty="0"/>
              <a:t>0</a:t>
            </a:r>
            <a:r>
              <a:rPr lang="zh-CN" altLang="en-US" dirty="0"/>
              <a:t>结束）</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43AE231-4463-441E-B9B1-4BF3AD37F22C}"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简单来说，通过跑一个小模型的结果，用以预测大模型的实验结果如何</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43AE231-4463-441E-B9B1-4BF3AD37F22C}"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某一个特定</a:t>
            </a:r>
            <a:r>
              <a:rPr lang="en-US" altLang="zh-CN" dirty="0"/>
              <a:t>benchmark</a:t>
            </a:r>
            <a:r>
              <a:rPr lang="zh-CN" altLang="en-US" dirty="0"/>
              <a:t>，在一个特定下游任务上的</a:t>
            </a:r>
            <a:r>
              <a:rPr lang="en-US" altLang="zh-CN" dirty="0"/>
              <a:t>loss</a:t>
            </a:r>
            <a:r>
              <a:rPr lang="zh-CN" altLang="en-US" dirty="0"/>
              <a:t>，例如解决数学题任务上预测下一个</a:t>
            </a:r>
            <a:r>
              <a:rPr lang="en-US" altLang="zh-CN" dirty="0"/>
              <a:t>token</a:t>
            </a:r>
            <a:r>
              <a:rPr lang="zh-CN" altLang="en-US" dirty="0"/>
              <a:t>的</a:t>
            </a:r>
            <a:r>
              <a:rPr lang="en-US" altLang="zh-CN" dirty="0"/>
              <a:t>loss</a:t>
            </a:r>
            <a:r>
              <a:rPr lang="zh-CN" altLang="en-US" dirty="0"/>
              <a:t>（文章中称作</a:t>
            </a:r>
            <a:r>
              <a:rPr lang="en-US" altLang="zh-CN" dirty="0"/>
              <a:t>log-likelihood</a:t>
            </a:r>
            <a:r>
              <a:rPr lang="zh-CN" altLang="en-US" dirty="0"/>
              <a:t>，</a:t>
            </a:r>
            <a:r>
              <a:rPr lang="en-US" altLang="zh-CN" dirty="0"/>
              <a:t>scaling law</a:t>
            </a:r>
            <a:r>
              <a:rPr lang="zh-CN" altLang="en-US" dirty="0"/>
              <a:t>在预测这类上比较可靠，不同模型，不同数据得重算），并计算和精度之间的关系（</a:t>
            </a:r>
            <a:r>
              <a:rPr lang="en-US" altLang="zh-CN" dirty="0"/>
              <a:t>ppl</a:t>
            </a:r>
            <a:r>
              <a:rPr lang="zh-CN" altLang="en-US" dirty="0"/>
              <a:t>），横纵坐标为模型算力和模型输入数据集大小关系。</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43AE231-4463-441E-B9B1-4BF3AD37F22C}"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3AE231-4463-441E-B9B1-4BF3AD37F22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Meta</a:t>
            </a:r>
            <a:r>
              <a:rPr lang="zh-CN" altLang="en-US" dirty="0"/>
              <a:t>团队，因为各种各样的原因，机器崩了，网络断了，</a:t>
            </a:r>
            <a:r>
              <a:rPr lang="en-US" altLang="zh-CN" dirty="0"/>
              <a:t>loss</a:t>
            </a:r>
            <a:r>
              <a:rPr lang="zh-CN" altLang="en-US" dirty="0"/>
              <a:t>跑飞了。中间有</a:t>
            </a:r>
            <a:r>
              <a:rPr lang="en-US" altLang="zh-CN" dirty="0"/>
              <a:t>50</a:t>
            </a:r>
            <a:r>
              <a:rPr lang="zh-CN" altLang="en-US" dirty="0"/>
              <a:t>余次的重启，途中每个颜色代表跑一段崩了后接着</a:t>
            </a:r>
            <a:r>
              <a:rPr lang="en-US" altLang="zh-CN" dirty="0"/>
              <a:t>checkpoint</a:t>
            </a:r>
            <a:r>
              <a:rPr lang="zh-CN" altLang="en-US" dirty="0"/>
              <a:t>开始新一段训练。</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43AE231-4463-441E-B9B1-4BF3AD37F22C}"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语言模型针对特定任务微调之后，权重矩阵通常具有很低的本征秩 （</a:t>
            </a:r>
            <a:r>
              <a:rPr lang="en-US" altLang="zh-CN" dirty="0"/>
              <a:t>Intrinsic Rank</a:t>
            </a:r>
            <a:r>
              <a:rPr lang="zh-CN" altLang="en-US" dirty="0"/>
              <a:t>），</a:t>
            </a:r>
            <a:r>
              <a:rPr lang="zh-CN" altLang="en-US" b="1" i="0" dirty="0">
                <a:effectLst/>
                <a:latin typeface="ui-sans-serif"/>
              </a:rPr>
              <a:t>模型权重矩阵可以被有效地近似为低秩矩阵</a:t>
            </a:r>
            <a:r>
              <a:rPr lang="zh-CN" altLang="en-US" dirty="0"/>
              <a:t>。研究人员认为参数更新量即便投影到较小的子空间中，也不会影响学习的有效 性</a:t>
            </a:r>
            <a:endParaRPr lang="en-US" altLang="zh-CN" dirty="0"/>
          </a:p>
          <a:p>
            <a:endParaRPr lang="en-US" altLang="zh-CN" dirty="0"/>
          </a:p>
          <a:p>
            <a:r>
              <a:rPr lang="zh-CN" altLang="en-US" dirty="0"/>
              <a:t>在原本权重矩阵旁路添加低秩矩阵的乘积作为可 训练参数，用以模拟参数的变化量。</a:t>
            </a:r>
            <a:endParaRPr lang="en-US" altLang="zh-CN" dirty="0"/>
          </a:p>
          <a:p>
            <a:r>
              <a:rPr lang="zh-CN" altLang="en-US" dirty="0"/>
              <a:t>如右图，可训练参数为 ∆</a:t>
            </a:r>
            <a:r>
              <a:rPr lang="en-US" altLang="zh-CN" dirty="0"/>
              <a:t>W = BA</a:t>
            </a:r>
            <a:r>
              <a:rPr lang="zh-CN" altLang="en-US" dirty="0"/>
              <a:t>，其中 </a:t>
            </a:r>
            <a:r>
              <a:rPr lang="en-US" altLang="zh-CN" dirty="0"/>
              <a:t>B ∈ R </a:t>
            </a:r>
            <a:r>
              <a:rPr lang="en-US" altLang="zh-CN" dirty="0" err="1"/>
              <a:t>d∗r</a:t>
            </a:r>
            <a:r>
              <a:rPr lang="zh-CN" altLang="en-US" dirty="0"/>
              <a:t>，</a:t>
            </a:r>
            <a:r>
              <a:rPr lang="en-US" altLang="zh-CN" dirty="0"/>
              <a:t>A ∈ R </a:t>
            </a:r>
            <a:r>
              <a:rPr lang="en-US" altLang="zh-CN" dirty="0" err="1"/>
              <a:t>r∗d</a:t>
            </a:r>
            <a:r>
              <a:rPr lang="zh-CN" altLang="en-US" dirty="0"/>
              <a:t>。初始化时，矩阵 </a:t>
            </a:r>
            <a:r>
              <a:rPr lang="en-US" altLang="zh-CN" dirty="0"/>
              <a:t>A </a:t>
            </a:r>
            <a:r>
              <a:rPr lang="zh-CN" altLang="en-US" dirty="0"/>
              <a:t>通过高斯函数初始化，矩阵 </a:t>
            </a:r>
            <a:r>
              <a:rPr lang="en-US" altLang="zh-CN" dirty="0"/>
              <a:t>B </a:t>
            </a:r>
            <a:r>
              <a:rPr lang="zh-CN" altLang="en-US" dirty="0"/>
              <a:t>为 零初始化，使得训练开始之前旁路对原模型不造成影响，即参数改变量为 </a:t>
            </a:r>
            <a:r>
              <a:rPr lang="en-US" altLang="zh-CN" dirty="0"/>
              <a:t>0</a:t>
            </a:r>
            <a:r>
              <a:rPr lang="zh-CN" altLang="en-US" dirty="0"/>
              <a:t>。</a:t>
            </a:r>
            <a:endParaRPr lang="en-US" altLang="zh-CN" dirty="0"/>
          </a:p>
          <a:p>
            <a:r>
              <a:rPr lang="zh-CN" altLang="en-US" dirty="0"/>
              <a:t>对于该权重的输入 </a:t>
            </a:r>
            <a:r>
              <a:rPr lang="en-US" altLang="zh-CN" dirty="0"/>
              <a:t>x </a:t>
            </a:r>
            <a:r>
              <a:rPr lang="zh-CN" altLang="en-US" dirty="0"/>
              <a:t>来说，输出为式</a:t>
            </a:r>
            <a:endParaRPr lang="en-US" altLang="zh-CN" dirty="0"/>
          </a:p>
          <a:p>
            <a:endParaRPr lang="en-US" altLang="zh-CN" dirty="0"/>
          </a:p>
          <a:p>
            <a:r>
              <a:rPr lang="en-US" altLang="zh-CN" dirty="0" err="1"/>
              <a:t>LoRA</a:t>
            </a:r>
            <a:r>
              <a:rPr lang="zh-CN" altLang="en-US" dirty="0"/>
              <a:t>的变体：</a:t>
            </a:r>
            <a:r>
              <a:rPr lang="en-US" altLang="zh-CN" dirty="0" err="1"/>
              <a:t>AdaLoRA</a:t>
            </a:r>
            <a:r>
              <a:rPr lang="zh-CN" altLang="en-US" dirty="0"/>
              <a:t>，</a:t>
            </a:r>
            <a:r>
              <a:rPr lang="en-US" altLang="zh-CN" dirty="0" err="1"/>
              <a:t>QLoRA</a:t>
            </a:r>
            <a:endParaRPr lang="zh-CN" altLang="en-US" dirty="0"/>
          </a:p>
        </p:txBody>
      </p:sp>
      <p:sp>
        <p:nvSpPr>
          <p:cNvPr id="4" name="灯片编号占位符 3"/>
          <p:cNvSpPr>
            <a:spLocks noGrp="1"/>
          </p:cNvSpPr>
          <p:nvPr>
            <p:ph type="sldNum" sz="quarter" idx="5"/>
          </p:nvPr>
        </p:nvSpPr>
        <p:spPr/>
        <p:txBody>
          <a:bodyPr/>
          <a:lstStyle/>
          <a:p>
            <a:fld id="{A43AE231-4463-441E-B9B1-4BF3AD37F22C}"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该方法及其变体会增加网络的深 度，从而在模型推理时带来额外的时间开销。</a:t>
            </a:r>
            <a:r>
              <a:rPr lang="en-US" altLang="zh-CN" dirty="0"/>
              <a:t>【</a:t>
            </a:r>
            <a:r>
              <a:rPr lang="zh-CN" altLang="en-US" dirty="0"/>
              <a:t>当没有使用模型或数据并行时，这种开销会较为明 显。而对于使用 </a:t>
            </a:r>
            <a:r>
              <a:rPr lang="en-US" altLang="zh-CN" dirty="0" err="1"/>
              <a:t>LoRA</a:t>
            </a:r>
            <a:r>
              <a:rPr lang="en-US" altLang="zh-CN" dirty="0"/>
              <a:t> </a:t>
            </a:r>
            <a:r>
              <a:rPr lang="zh-CN" altLang="en-US" dirty="0"/>
              <a:t>的模型来说，由于可以将原权重与训练后权重合并，即 </a:t>
            </a:r>
            <a:r>
              <a:rPr lang="en-US" altLang="zh-CN" dirty="0"/>
              <a:t>W = W0 + BA</a:t>
            </a:r>
            <a:r>
              <a:rPr lang="zh-CN" altLang="en-US" dirty="0"/>
              <a:t>， 因此在推理时不存在额外的开销。</a:t>
            </a:r>
            <a:endParaRPr lang="en-US" altLang="zh-CN" dirty="0"/>
          </a:p>
          <a:p>
            <a:endParaRPr lang="en-US" altLang="zh-CN" dirty="0"/>
          </a:p>
          <a:p>
            <a:r>
              <a:rPr lang="zh-CN" altLang="en-US" dirty="0"/>
              <a:t>随着软提示的参数量增多，实际输入序列的最大 长度也会相应减小，影响模型性能。</a:t>
            </a:r>
            <a:r>
              <a:rPr lang="en-US" altLang="zh-CN" dirty="0"/>
              <a:t>【</a:t>
            </a:r>
            <a:r>
              <a:rPr lang="zh-CN" altLang="en-US" dirty="0"/>
              <a:t>这使得前缀微调的模型性能并非随着可训练参数量单调上升</a:t>
            </a:r>
            <a:endParaRPr lang="en-US" altLang="zh-CN" dirty="0"/>
          </a:p>
          <a:p>
            <a:endParaRPr lang="en-US" altLang="zh-CN" dirty="0"/>
          </a:p>
          <a:p>
            <a:r>
              <a:rPr lang="zh-CN" altLang="en-US" dirty="0"/>
              <a:t>使用 </a:t>
            </a:r>
            <a:r>
              <a:rPr lang="en-US" altLang="zh-CN" dirty="0" err="1"/>
              <a:t>LoRA</a:t>
            </a:r>
            <a:r>
              <a:rPr lang="en-US" altLang="zh-CN" dirty="0"/>
              <a:t> </a:t>
            </a:r>
            <a:r>
              <a:rPr lang="zh-CN" altLang="en-US" dirty="0"/>
              <a:t>方法训练的 </a:t>
            </a:r>
            <a:r>
              <a:rPr lang="en-US" altLang="zh-CN" dirty="0"/>
              <a:t>GPT-2</a:t>
            </a:r>
            <a:r>
              <a:rPr lang="zh-CN" altLang="en-US" dirty="0"/>
              <a:t>、</a:t>
            </a:r>
            <a:r>
              <a:rPr lang="en-US" altLang="zh-CN" dirty="0"/>
              <a:t>GPT-3 </a:t>
            </a:r>
            <a:r>
              <a:rPr lang="zh-CN" altLang="en-US" dirty="0"/>
              <a:t>模型在相近数量的可训练参数下， 性能均优于或相当于使用上述两种微调方法。 </a:t>
            </a:r>
            <a:endParaRPr lang="en-US" altLang="zh-CN" dirty="0"/>
          </a:p>
          <a:p>
            <a:endParaRPr lang="en-US" altLang="zh-CN" dirty="0"/>
          </a:p>
          <a:p>
            <a:r>
              <a:rPr lang="zh-CN" altLang="en-US" dirty="0"/>
              <a:t>后续在模型推理部分还有关于对齐学习的详细介绍，涉及拒绝采样微调（</a:t>
            </a:r>
            <a:r>
              <a:rPr lang="en-US" altLang="zh-CN" dirty="0"/>
              <a:t>RS</a:t>
            </a:r>
            <a:r>
              <a:rPr lang="zh-CN" altLang="en-US" dirty="0"/>
              <a:t>），和</a:t>
            </a:r>
            <a:r>
              <a:rPr lang="zh-CN" altLang="en-US" b="0" i="0" dirty="0">
                <a:effectLst/>
                <a:latin typeface="ui-sans-serif"/>
              </a:rPr>
              <a:t>基于人类反馈的强化学习（</a:t>
            </a:r>
            <a:r>
              <a:rPr lang="en-US" altLang="zh-CN" b="0" i="0" dirty="0">
                <a:effectLst/>
                <a:latin typeface="ui-sans-serif"/>
              </a:rPr>
              <a:t>RLHF</a:t>
            </a:r>
            <a:r>
              <a:rPr lang="zh-CN" altLang="en-US" b="0" i="0" dirty="0">
                <a:effectLst/>
                <a:latin typeface="ui-sans-serif"/>
              </a:rPr>
              <a:t>）</a:t>
            </a:r>
            <a:r>
              <a:rPr lang="en-US" altLang="zh-CN" b="0" i="0" dirty="0">
                <a:effectLst/>
                <a:latin typeface="ui-sans-serif"/>
              </a:rPr>
              <a:t>,</a:t>
            </a:r>
            <a:r>
              <a:rPr lang="zh-CN" altLang="en-US" b="0" i="0" dirty="0">
                <a:effectLst/>
                <a:latin typeface="ui-sans-serif"/>
              </a:rPr>
              <a:t>本篇对微调不再做详细介绍</a:t>
            </a:r>
            <a:endParaRPr lang="zh-CN" altLang="en-US" b="0" dirty="0"/>
          </a:p>
        </p:txBody>
      </p:sp>
      <p:sp>
        <p:nvSpPr>
          <p:cNvPr id="4" name="灯片编号占位符 3"/>
          <p:cNvSpPr>
            <a:spLocks noGrp="1"/>
          </p:cNvSpPr>
          <p:nvPr>
            <p:ph type="sldNum" sz="quarter" idx="5"/>
          </p:nvPr>
        </p:nvSpPr>
        <p:spPr/>
        <p:txBody>
          <a:bodyPr/>
          <a:lstStyle/>
          <a:p>
            <a:fld id="{A43AE231-4463-441E-B9B1-4BF3AD37F22C}"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评估维度：还有价值观（道德、偏见、可信度），鲁棒性等维度</a:t>
            </a:r>
            <a:endParaRPr lang="en-US" altLang="zh-CN" dirty="0"/>
          </a:p>
          <a:p>
            <a:endParaRPr lang="en-US" altLang="zh-CN" dirty="0"/>
          </a:p>
          <a:p>
            <a:r>
              <a:rPr lang="zh-CN" altLang="en-US" dirty="0"/>
              <a:t>外部工具使用能力：本地大模型无法联网，一旦训练完成，无法更新知识库，无法完成时间相关任务。通过将大模型联网，使大语言模型连接成百上千个</a:t>
            </a:r>
            <a:r>
              <a:rPr lang="en-US" altLang="zh-CN" dirty="0"/>
              <a:t>API</a:t>
            </a:r>
            <a:r>
              <a:rPr lang="zh-CN" altLang="en-US" dirty="0"/>
              <a:t>，一方面可以将下游子任务交由对应工具包完成，提高输出准确率，另一方面可以通过联网不断更新大模型知识库。</a:t>
            </a:r>
            <a:endParaRPr lang="zh-CN" altLang="en-US" dirty="0"/>
          </a:p>
          <a:p>
            <a:r>
              <a:rPr lang="en-US" altLang="zh-CN" dirty="0" err="1"/>
              <a:t>OpenAI</a:t>
            </a:r>
            <a:r>
              <a:rPr lang="zh-CN" altLang="en-US" dirty="0"/>
              <a:t>推出的</a:t>
            </a:r>
            <a:r>
              <a:rPr lang="en-US" altLang="zh-CN" dirty="0" err="1"/>
              <a:t>ChatGPT</a:t>
            </a:r>
            <a:r>
              <a:rPr lang="en-US" altLang="zh-CN" dirty="0"/>
              <a:t> Plugin</a:t>
            </a:r>
            <a:r>
              <a:rPr lang="zh-CN" altLang="en-US" dirty="0"/>
              <a:t>，其实就是</a:t>
            </a:r>
            <a:r>
              <a:rPr lang="en-US" altLang="zh-CN" dirty="0" err="1"/>
              <a:t>Toolformer</a:t>
            </a:r>
            <a:r>
              <a:rPr lang="zh-CN" altLang="en-US" dirty="0"/>
              <a:t>或类似技术的应用。</a:t>
            </a:r>
            <a:endParaRPr lang="zh-CN" altLang="en-US"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43AE231-4463-441E-B9B1-4BF3AD37F22C}"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主要是各种考试里的多选题，考察知识面广度，其实只要见过，记住了成绩就会比较好</a:t>
            </a:r>
            <a:r>
              <a:rPr lang="en-US" altLang="zh-CN" dirty="0"/>
              <a:t>MMLU-Pro</a:t>
            </a:r>
            <a:r>
              <a:rPr lang="zh-CN" altLang="en-US" dirty="0"/>
              <a:t>相对难一些。</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以</a:t>
            </a:r>
            <a:r>
              <a:rPr lang="en-US" altLang="zh-CN" dirty="0"/>
              <a:t>Llama 3.1</a:t>
            </a:r>
            <a:r>
              <a:rPr lang="zh-CN" altLang="en-US" dirty="0"/>
              <a:t>为例，其实它的调教一般般，或是需要</a:t>
            </a:r>
            <a:r>
              <a:rPr lang="en-US" altLang="zh-CN" dirty="0"/>
              <a:t>few-shot</a:t>
            </a:r>
            <a:r>
              <a:rPr lang="zh-CN" altLang="en-US" dirty="0"/>
              <a:t>辅助，或是需要</a:t>
            </a:r>
            <a:r>
              <a:rPr lang="en-US" altLang="zh-CN" dirty="0"/>
              <a:t>cot</a:t>
            </a:r>
            <a:r>
              <a:rPr lang="zh-CN" altLang="en-US" dirty="0"/>
              <a:t>（提示应该怎样解答）辅助才能出效果，正常理应是</a:t>
            </a:r>
            <a:r>
              <a:rPr lang="en-US" altLang="zh-CN" dirty="0"/>
              <a:t>zero-shot</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43AE231-4463-441E-B9B1-4BF3AD37F22C}"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3AE231-4463-441E-B9B1-4BF3AD37F22C}"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3AE231-4463-441E-B9B1-4BF3AD37F22C}"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与动态批量类似，梯度裁剪也是一种稳定训练的手段</a:t>
            </a:r>
            <a:endParaRPr lang="zh-CN" altLang="en-US" dirty="0"/>
          </a:p>
        </p:txBody>
      </p:sp>
      <p:sp>
        <p:nvSpPr>
          <p:cNvPr id="4" name="灯片编号占位符 3"/>
          <p:cNvSpPr>
            <a:spLocks noGrp="1"/>
          </p:cNvSpPr>
          <p:nvPr>
            <p:ph type="sldNum" sz="quarter" idx="5"/>
          </p:nvPr>
        </p:nvSpPr>
        <p:spPr/>
        <p:txBody>
          <a:bodyPr/>
          <a:lstStyle/>
          <a:p>
            <a:fld id="{A43AE231-4463-441E-B9B1-4BF3AD37F22C}"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3AE231-4463-441E-B9B1-4BF3AD37F22C}"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与其说是技术，不如说是好习惯</a:t>
            </a:r>
            <a:endParaRPr lang="zh-CN" altLang="en-US" dirty="0"/>
          </a:p>
        </p:txBody>
      </p:sp>
      <p:sp>
        <p:nvSpPr>
          <p:cNvPr id="4" name="灯片编号占位符 3"/>
          <p:cNvSpPr>
            <a:spLocks noGrp="1"/>
          </p:cNvSpPr>
          <p:nvPr>
            <p:ph type="sldNum" sz="quarter" idx="5"/>
          </p:nvPr>
        </p:nvSpPr>
        <p:spPr/>
        <p:txBody>
          <a:bodyPr/>
          <a:lstStyle/>
          <a:p>
            <a:fld id="{A43AE231-4463-441E-B9B1-4BF3AD37F22C}"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单设备计算速度主要由单块计算加速芯片的运算速度和数据 </a:t>
            </a:r>
            <a:r>
              <a:rPr lang="en-US" altLang="zh-CN" dirty="0"/>
              <a:t>I/O </a:t>
            </a:r>
            <a:r>
              <a:rPr lang="zh-CN" altLang="en-US" dirty="0"/>
              <a:t>能力来决定，对单设备训 练效率进行优化，主要的技术手段有混合精度训练、算子融合、梯度累加等；分布式训练系统中 计算设备数量越多，其理论峰值计算速度就会越高，但是受到通讯效率的影响，计算设备数量增 大则会造成加速比急速降低；多设备加速比则是由计算和通讯效率决定，需要结合算法和网络拓 扑结构进行优化，分布式训练并行策略主要目标就是提升分布式训练系统中的多设备加速比。</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43AE231-4463-441E-B9B1-4BF3AD37F22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Meta</a:t>
            </a:r>
            <a:r>
              <a:rPr lang="zh-CN" altLang="en-US" dirty="0"/>
              <a:t>团队在今年发布的开源大模型</a:t>
            </a:r>
            <a:r>
              <a:rPr lang="en-US" altLang="zh-CN" dirty="0"/>
              <a:t>Llama-3.1</a:t>
            </a:r>
            <a:r>
              <a:rPr lang="zh-CN" altLang="en-US" dirty="0"/>
              <a:t>，</a:t>
            </a:r>
            <a:r>
              <a:rPr lang="en-US" altLang="zh-CN" dirty="0"/>
              <a:t>54</a:t>
            </a:r>
            <a:r>
              <a:rPr lang="zh-CN" altLang="en-US" dirty="0"/>
              <a:t>天训练，被打断</a:t>
            </a:r>
            <a:r>
              <a:rPr lang="en-US" altLang="zh-CN" dirty="0"/>
              <a:t>466</a:t>
            </a:r>
            <a:r>
              <a:rPr lang="zh-CN" altLang="en-US" dirty="0"/>
              <a:t>次，平均一天被打断</a:t>
            </a:r>
            <a:r>
              <a:rPr lang="en-US" altLang="zh-CN" dirty="0"/>
              <a:t>10</a:t>
            </a:r>
            <a:r>
              <a:rPr lang="zh-CN" altLang="en-US" dirty="0"/>
              <a:t>次，</a:t>
            </a:r>
            <a:r>
              <a:rPr lang="en-US" altLang="zh-CN" dirty="0"/>
              <a:t>2</a:t>
            </a:r>
            <a:r>
              <a:rPr lang="zh-CN" altLang="en-US" dirty="0"/>
              <a:t>小时被打断一次。下列为错误列表，最多为</a:t>
            </a:r>
            <a:r>
              <a:rPr lang="en-US" altLang="zh-CN" dirty="0"/>
              <a:t>GPU</a:t>
            </a:r>
            <a:r>
              <a:rPr lang="zh-CN" altLang="en-US" dirty="0"/>
              <a:t>出错，内存问题，软件问题（升级后兼容性？），光纤问题</a:t>
            </a:r>
            <a:r>
              <a:rPr lang="en-US" altLang="zh-CN" dirty="0"/>
              <a:t>…..</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43AE231-4463-441E-B9B1-4BF3AD37F22C}"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单节点模型训练系统结构如图所示，主要由数据和模型两个部分组成。训练过程会由多个 数据小批次（</a:t>
            </a:r>
            <a:r>
              <a:rPr lang="en-US" altLang="zh-CN" dirty="0"/>
              <a:t>Mini-batch</a:t>
            </a:r>
            <a:r>
              <a:rPr lang="zh-CN" altLang="en-US" dirty="0"/>
              <a:t>）完成。图中数据表示一个数据小批次。训练系统会利用数据小批次根据 损失函数和优化算法生成梯度，从而对模型参数进行修正。针对大语言模型多层神经网络的执行 过程，可以由一个计算图（</a:t>
            </a:r>
            <a:r>
              <a:rPr lang="en-US" altLang="zh-CN" dirty="0"/>
              <a:t>Computational Graph</a:t>
            </a:r>
            <a:r>
              <a:rPr lang="zh-CN" altLang="en-US" dirty="0"/>
              <a:t>）表示。这个图有多个相互连接的算子（</a:t>
            </a:r>
            <a:r>
              <a:rPr lang="en-US" altLang="zh-CN" dirty="0"/>
              <a:t>Operator</a:t>
            </a:r>
            <a:r>
              <a:rPr lang="zh-CN" altLang="en-US" dirty="0"/>
              <a:t>）， 每个算子实现一个神经网络层（</a:t>
            </a:r>
            <a:r>
              <a:rPr lang="en-US" altLang="zh-CN" dirty="0"/>
              <a:t>Neural Network Layer</a:t>
            </a:r>
            <a:r>
              <a:rPr lang="zh-CN" altLang="en-US" dirty="0"/>
              <a:t>），而参数则代表了这个层在训练中所更新的 的权重。</a:t>
            </a:r>
            <a:endParaRPr lang="en-US" altLang="zh-CN" dirty="0"/>
          </a:p>
          <a:p>
            <a:endParaRPr lang="en-US" altLang="zh-CN" dirty="0"/>
          </a:p>
          <a:p>
            <a:r>
              <a:rPr lang="zh-CN" altLang="en-US" dirty="0"/>
              <a:t>数据并行 </a:t>
            </a:r>
            <a:r>
              <a:rPr lang="en-US" altLang="zh-CN" dirty="0"/>
              <a:t>DP</a:t>
            </a:r>
            <a:r>
              <a:rPr lang="zh-CN" altLang="en-US" dirty="0"/>
              <a:t>：将同一模型复制多份，切分数据，最后合并损失结果等</a:t>
            </a:r>
            <a:endParaRPr lang="en-US" altLang="zh-CN" dirty="0"/>
          </a:p>
          <a:p>
            <a:r>
              <a:rPr lang="zh-CN" altLang="en-US" dirty="0"/>
              <a:t>流水线并行 </a:t>
            </a:r>
            <a:r>
              <a:rPr lang="en-US" altLang="zh-CN" dirty="0"/>
              <a:t>PP</a:t>
            </a:r>
            <a:r>
              <a:rPr lang="zh-CN" altLang="en-US" dirty="0"/>
              <a:t>：将不同层（不同流水线阶段）分到不同</a:t>
            </a:r>
            <a:r>
              <a:rPr lang="en-US" altLang="zh-CN" dirty="0"/>
              <a:t>GPU</a:t>
            </a:r>
            <a:r>
              <a:rPr lang="zh-CN" altLang="en-US" dirty="0"/>
              <a:t>上，但是可能要处理气泡和数据相关性问题</a:t>
            </a:r>
            <a:endParaRPr lang="en-US" altLang="zh-CN" dirty="0"/>
          </a:p>
          <a:p>
            <a:r>
              <a:rPr lang="zh-CN" altLang="en-US" b="0" i="0" dirty="0">
                <a:solidFill>
                  <a:srgbClr val="374151"/>
                </a:solidFill>
                <a:effectLst/>
                <a:latin typeface="ui-sans-serif"/>
              </a:rPr>
              <a:t>张量并行 </a:t>
            </a:r>
            <a:r>
              <a:rPr lang="en-US" altLang="zh-CN" dirty="0"/>
              <a:t>TP</a:t>
            </a:r>
            <a:r>
              <a:rPr lang="zh-CN" altLang="en-US" dirty="0"/>
              <a:t>：将层中矩阵切分，一个</a:t>
            </a:r>
            <a:r>
              <a:rPr lang="en-US" altLang="zh-CN" dirty="0"/>
              <a:t>GPU</a:t>
            </a:r>
            <a:r>
              <a:rPr lang="zh-CN" altLang="en-US" dirty="0"/>
              <a:t>分一半</a:t>
            </a:r>
            <a:endParaRPr lang="en-US" altLang="zh-CN" dirty="0"/>
          </a:p>
          <a:p>
            <a:r>
              <a:rPr lang="zh-CN" altLang="en-US" dirty="0"/>
              <a:t>上下文并行 </a:t>
            </a:r>
            <a:r>
              <a:rPr lang="en-US" altLang="zh-CN" dirty="0"/>
              <a:t>CP</a:t>
            </a:r>
            <a:r>
              <a:rPr lang="zh-CN" altLang="en-US" dirty="0"/>
              <a:t>：输入序列切分，缓解</a:t>
            </a:r>
            <a:r>
              <a:rPr lang="en-US" altLang="zh-CN" dirty="0" err="1"/>
              <a:t>kv</a:t>
            </a:r>
            <a:r>
              <a:rPr lang="en-US" altLang="zh-CN" dirty="0"/>
              <a:t>-cache</a:t>
            </a:r>
            <a:r>
              <a:rPr lang="zh-CN" altLang="en-US" dirty="0"/>
              <a:t>过大问题</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43AE231-4463-441E-B9B1-4BF3AD37F22C}"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它和单计算设备训练相比，最主要的区别就在于反向计算中的梯度需要在 所有计算设备中进行同步，以保证每个计算设备上最终得到的是所有进程上梯度的平均值。</a:t>
            </a:r>
            <a:endParaRPr lang="zh-CN" altLang="en-US" dirty="0"/>
          </a:p>
        </p:txBody>
      </p:sp>
      <p:sp>
        <p:nvSpPr>
          <p:cNvPr id="4" name="灯片编号占位符 3"/>
          <p:cNvSpPr>
            <a:spLocks noGrp="1"/>
          </p:cNvSpPr>
          <p:nvPr>
            <p:ph type="sldNum" sz="quarter" idx="5"/>
          </p:nvPr>
        </p:nvSpPr>
        <p:spPr/>
        <p:txBody>
          <a:bodyPr/>
          <a:lstStyle/>
          <a:p>
            <a:fld id="{A43AE231-4463-441E-B9B1-4BF3AD37F22C}"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3AE231-4463-441E-B9B1-4BF3AD37F22C}"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类似于</a:t>
            </a:r>
            <a:endParaRPr lang="zh-CN" altLang="en-US" dirty="0"/>
          </a:p>
        </p:txBody>
      </p:sp>
      <p:sp>
        <p:nvSpPr>
          <p:cNvPr id="4" name="灯片编号占位符 3"/>
          <p:cNvSpPr>
            <a:spLocks noGrp="1"/>
          </p:cNvSpPr>
          <p:nvPr>
            <p:ph type="sldNum" sz="quarter" idx="5"/>
          </p:nvPr>
        </p:nvSpPr>
        <p:spPr/>
        <p:txBody>
          <a:bodyPr/>
          <a:lstStyle/>
          <a:p>
            <a:fld id="{A43AE231-4463-441E-B9B1-4BF3AD37F22C}"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1F1B </a:t>
            </a:r>
            <a:r>
              <a:rPr lang="zh-CN" altLang="en-US" dirty="0"/>
              <a:t>非交错式调度模式可分为三个阶段。首先是热身阶段，在该阶段中，计算设备中进行不同 数量的前向计算。接下来的阶段是</a:t>
            </a:r>
            <a:r>
              <a:rPr lang="en-US" altLang="zh-CN" dirty="0"/>
              <a:t>【</a:t>
            </a:r>
            <a:r>
              <a:rPr lang="zh-CN" altLang="en-US" dirty="0"/>
              <a:t>前向</a:t>
            </a:r>
            <a:r>
              <a:rPr lang="en-US" altLang="zh-CN" dirty="0"/>
              <a:t>-</a:t>
            </a:r>
            <a:r>
              <a:rPr lang="zh-CN" altLang="en-US" dirty="0"/>
              <a:t>后向阶段</a:t>
            </a:r>
            <a:r>
              <a:rPr lang="en-US" altLang="zh-CN" dirty="0"/>
              <a:t>】</a:t>
            </a:r>
            <a:r>
              <a:rPr lang="zh-CN" altLang="en-US" dirty="0"/>
              <a:t>，</a:t>
            </a:r>
            <a:r>
              <a:rPr lang="en-US" altLang="zh-CN" dirty="0"/>
              <a:t>【</a:t>
            </a:r>
            <a:r>
              <a:rPr lang="zh-CN" altLang="en-US" dirty="0"/>
              <a:t>计算设备按顺序执行一次前向计算，然后进行 一次后向计算</a:t>
            </a:r>
            <a:r>
              <a:rPr lang="en-US" altLang="zh-CN" dirty="0"/>
              <a:t>】</a:t>
            </a:r>
            <a:r>
              <a:rPr lang="zh-CN" altLang="en-US" dirty="0"/>
              <a:t>。最后一个阶段是后向阶段，计算设备在完成最后一次后向计算。相比于 </a:t>
            </a:r>
            <a:r>
              <a:rPr lang="en-US" altLang="zh-CN" dirty="0" err="1"/>
              <a:t>GPipe</a:t>
            </a:r>
            <a:r>
              <a:rPr lang="en-US" altLang="zh-CN" dirty="0"/>
              <a:t> </a:t>
            </a:r>
            <a:r>
              <a:rPr lang="zh-CN" altLang="en-US" dirty="0"/>
              <a:t>策略，非交错式调度模式在节省内存方面表现更好。然而，它需要与 </a:t>
            </a:r>
            <a:r>
              <a:rPr lang="en-US" altLang="zh-CN" dirty="0" err="1"/>
              <a:t>GPipe</a:t>
            </a:r>
            <a:r>
              <a:rPr lang="en-US" altLang="zh-CN" dirty="0"/>
              <a:t> </a:t>
            </a:r>
            <a:r>
              <a:rPr lang="zh-CN" altLang="en-US" dirty="0"/>
              <a:t>策略一样的时间来完成 一轮计算。</a:t>
            </a:r>
            <a:endParaRPr lang="en-US" altLang="zh-CN" dirty="0"/>
          </a:p>
          <a:p>
            <a:endParaRPr lang="en-US" altLang="zh-CN" dirty="0"/>
          </a:p>
          <a:p>
            <a:r>
              <a:rPr lang="en-US" altLang="zh-CN" dirty="0"/>
              <a:t>1F1B </a:t>
            </a:r>
            <a:r>
              <a:rPr lang="zh-CN" altLang="en-US" dirty="0"/>
              <a:t>交错式调度模式要求 </a:t>
            </a:r>
            <a:r>
              <a:rPr lang="en-US" altLang="zh-CN" dirty="0"/>
              <a:t>micro-batch </a:t>
            </a:r>
            <a:r>
              <a:rPr lang="zh-CN" altLang="en-US" dirty="0"/>
              <a:t>的数量是流水线阶段的整数倍。每个设备不再仅负责连 续多个层的计算，而是可以处理多个层的子集，这些子集被称为模型块。具体而言，在之前的模 式中，设备 </a:t>
            </a:r>
            <a:r>
              <a:rPr lang="en-US" altLang="zh-CN" dirty="0"/>
              <a:t>1 </a:t>
            </a:r>
            <a:r>
              <a:rPr lang="zh-CN" altLang="en-US" dirty="0"/>
              <a:t>可能负责层 </a:t>
            </a:r>
            <a:r>
              <a:rPr lang="en-US" altLang="zh-CN" dirty="0"/>
              <a:t>1-4</a:t>
            </a:r>
            <a:r>
              <a:rPr lang="zh-CN" altLang="en-US" dirty="0"/>
              <a:t>，设备 </a:t>
            </a:r>
            <a:r>
              <a:rPr lang="en-US" altLang="zh-CN" dirty="0"/>
              <a:t>2 </a:t>
            </a:r>
            <a:r>
              <a:rPr lang="zh-CN" altLang="en-US" dirty="0"/>
              <a:t>负责层 </a:t>
            </a:r>
            <a:r>
              <a:rPr lang="en-US" altLang="zh-CN" dirty="0"/>
              <a:t>5-8</a:t>
            </a:r>
            <a:r>
              <a:rPr lang="zh-CN" altLang="en-US" dirty="0"/>
              <a:t>，以此类推。然而，在新的模式下，设备 </a:t>
            </a:r>
            <a:r>
              <a:rPr lang="en-US" altLang="zh-CN" dirty="0"/>
              <a:t>1 </a:t>
            </a:r>
            <a:r>
              <a:rPr lang="zh-CN" altLang="en-US" dirty="0"/>
              <a:t>可以 处理层 </a:t>
            </a:r>
            <a:r>
              <a:rPr lang="en-US" altLang="zh-CN" dirty="0"/>
              <a:t>1</a:t>
            </a:r>
            <a:r>
              <a:rPr lang="zh-CN" altLang="en-US" dirty="0"/>
              <a:t>、</a:t>
            </a:r>
            <a:r>
              <a:rPr lang="en-US" altLang="zh-CN" dirty="0"/>
              <a:t>2</a:t>
            </a:r>
            <a:r>
              <a:rPr lang="zh-CN" altLang="en-US" dirty="0"/>
              <a:t>、</a:t>
            </a:r>
            <a:r>
              <a:rPr lang="en-US" altLang="zh-CN" dirty="0"/>
              <a:t>9</a:t>
            </a:r>
            <a:r>
              <a:rPr lang="zh-CN" altLang="en-US" dirty="0"/>
              <a:t>、</a:t>
            </a:r>
            <a:r>
              <a:rPr lang="en-US" altLang="zh-CN" dirty="0"/>
              <a:t>10</a:t>
            </a:r>
            <a:r>
              <a:rPr lang="zh-CN" altLang="en-US" dirty="0"/>
              <a:t>，设备 </a:t>
            </a:r>
            <a:r>
              <a:rPr lang="en-US" altLang="zh-CN" dirty="0"/>
              <a:t>2 </a:t>
            </a:r>
            <a:r>
              <a:rPr lang="zh-CN" altLang="en-US" dirty="0"/>
              <a:t>处理层 </a:t>
            </a:r>
            <a:r>
              <a:rPr lang="en-US" altLang="zh-CN" dirty="0"/>
              <a:t>3</a:t>
            </a:r>
            <a:r>
              <a:rPr lang="zh-CN" altLang="en-US" dirty="0"/>
              <a:t>、</a:t>
            </a:r>
            <a:r>
              <a:rPr lang="en-US" altLang="zh-CN" dirty="0"/>
              <a:t>4</a:t>
            </a:r>
            <a:r>
              <a:rPr lang="zh-CN" altLang="en-US" dirty="0"/>
              <a:t>、</a:t>
            </a:r>
            <a:r>
              <a:rPr lang="en-US" altLang="zh-CN" dirty="0"/>
              <a:t>11</a:t>
            </a:r>
            <a:r>
              <a:rPr lang="zh-CN" altLang="en-US" dirty="0"/>
              <a:t>、</a:t>
            </a:r>
            <a:r>
              <a:rPr lang="en-US" altLang="zh-CN" dirty="0"/>
              <a:t>12</a:t>
            </a:r>
            <a:r>
              <a:rPr lang="zh-CN" altLang="en-US" dirty="0"/>
              <a:t>，以此类推。这种模式下，每个设备在流水线中 被分配到多个阶段。例如，设备 </a:t>
            </a:r>
            <a:r>
              <a:rPr lang="en-US" altLang="zh-CN" dirty="0"/>
              <a:t>1 </a:t>
            </a:r>
            <a:r>
              <a:rPr lang="zh-CN" altLang="en-US" dirty="0"/>
              <a:t>可能参与热身阶段、前向计算阶段和后向计算阶段的某些子集 任务。每个设备可以并行执行不同阶段的计算任务，从而更好地利用流水线并行的优势。这种模 式不仅在内存消耗方面表现出色，还能够提高计算效率，使得大型模型的并行系统能够更高效地 完成计算任务。 </a:t>
            </a:r>
            <a:endParaRPr lang="zh-CN" altLang="en-US" dirty="0"/>
          </a:p>
        </p:txBody>
      </p:sp>
      <p:sp>
        <p:nvSpPr>
          <p:cNvPr id="4" name="灯片编号占位符 3"/>
          <p:cNvSpPr>
            <a:spLocks noGrp="1"/>
          </p:cNvSpPr>
          <p:nvPr>
            <p:ph type="sldNum" sz="quarter" idx="5"/>
          </p:nvPr>
        </p:nvSpPr>
        <p:spPr/>
        <p:txBody>
          <a:bodyPr/>
          <a:lstStyle/>
          <a:p>
            <a:fld id="{A43AE231-4463-441E-B9B1-4BF3AD37F22C}"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实现复杂：</a:t>
            </a:r>
            <a:r>
              <a:rPr lang="en-US" altLang="zh-CN" dirty="0"/>
              <a:t>Transformer </a:t>
            </a:r>
            <a:r>
              <a:rPr lang="zh-CN" altLang="en-US" dirty="0"/>
              <a:t>结构主要由以下三种算子构成：嵌入式表示（</a:t>
            </a:r>
            <a:r>
              <a:rPr lang="en-US" altLang="zh-CN" dirty="0"/>
              <a:t>Embedding</a:t>
            </a:r>
            <a:r>
              <a:rPr lang="zh-CN" altLang="en-US" dirty="0"/>
              <a:t>）、矩阵乘（</a:t>
            </a:r>
            <a:r>
              <a:rPr lang="en-US" altLang="zh-CN" dirty="0" err="1"/>
              <a:t>MatMul</a:t>
            </a:r>
            <a:r>
              <a:rPr lang="zh-CN" altLang="en-US" dirty="0"/>
              <a:t>） 和交叉熵损失（</a:t>
            </a:r>
            <a:r>
              <a:rPr lang="en-US" altLang="zh-CN" dirty="0"/>
              <a:t>Cross Entropy Loss</a:t>
            </a:r>
            <a:r>
              <a:rPr lang="zh-CN" altLang="en-US" dirty="0"/>
              <a:t>）计算构成。这三种类型的算子有较大的差异，都需要设计对应的张量并行策略，才可以实现将参数切分到不同的设备。 </a:t>
            </a:r>
            <a:endParaRPr lang="zh-CN" altLang="en-US" dirty="0"/>
          </a:p>
        </p:txBody>
      </p:sp>
      <p:sp>
        <p:nvSpPr>
          <p:cNvPr id="4" name="灯片编号占位符 3"/>
          <p:cNvSpPr>
            <a:spLocks noGrp="1"/>
          </p:cNvSpPr>
          <p:nvPr>
            <p:ph type="sldNum" sz="quarter" idx="5"/>
          </p:nvPr>
        </p:nvSpPr>
        <p:spPr/>
        <p:txBody>
          <a:bodyPr/>
          <a:lstStyle/>
          <a:p>
            <a:fld id="{A43AE231-4463-441E-B9B1-4BF3AD37F22C}"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涉及到的</a:t>
            </a:r>
            <a:r>
              <a:rPr lang="en-US" altLang="zh-CN" dirty="0" err="1"/>
              <a:t>kv</a:t>
            </a:r>
            <a:r>
              <a:rPr lang="en-US" altLang="zh-CN" dirty="0"/>
              <a:t>-cache</a:t>
            </a:r>
            <a:r>
              <a:rPr lang="zh-CN" altLang="en-US" dirty="0"/>
              <a:t>，在后续</a:t>
            </a:r>
            <a:r>
              <a:rPr lang="en-US" altLang="zh-CN" dirty="0"/>
              <a:t>GQA</a:t>
            </a:r>
            <a:r>
              <a:rPr lang="zh-CN" altLang="en-US" dirty="0"/>
              <a:t>分组查询注意力中详细介绍</a:t>
            </a:r>
            <a:endParaRPr lang="zh-CN" altLang="en-US" dirty="0"/>
          </a:p>
        </p:txBody>
      </p:sp>
      <p:sp>
        <p:nvSpPr>
          <p:cNvPr id="4" name="灯片编号占位符 3"/>
          <p:cNvSpPr>
            <a:spLocks noGrp="1"/>
          </p:cNvSpPr>
          <p:nvPr>
            <p:ph type="sldNum" sz="quarter" idx="5"/>
          </p:nvPr>
        </p:nvSpPr>
        <p:spPr/>
        <p:txBody>
          <a:bodyPr/>
          <a:lstStyle/>
          <a:p>
            <a:fld id="{A43AE231-4463-441E-B9B1-4BF3AD37F22C}"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实际应用中，大多数模型采用的都是混合并行的策略</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以</a:t>
            </a:r>
            <a:r>
              <a:rPr lang="en-US" altLang="zh-CN" dirty="0"/>
              <a:t>LLaMA-3.1</a:t>
            </a:r>
            <a:r>
              <a:rPr lang="zh-CN" altLang="en-US" dirty="0"/>
              <a:t>为例</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无论使用哪种并行模式，在对模型</a:t>
            </a:r>
            <a:r>
              <a:rPr lang="en-US" altLang="zh-CN" dirty="0"/>
              <a:t>/</a:t>
            </a:r>
            <a:r>
              <a:rPr lang="zh-CN" altLang="en-US" dirty="0"/>
              <a:t>数据总结累加时，还要考虑的问题是数据稳定性，即数据相加产生的精度误差累积问题及溢出问题。现有策略是全部转到更高精度的</a:t>
            </a:r>
            <a:r>
              <a:rPr lang="en-US" altLang="zh-CN" dirty="0"/>
              <a:t>FP32</a:t>
            </a:r>
            <a:r>
              <a:rPr lang="zh-CN" altLang="en-US" dirty="0"/>
              <a:t>运算，但可能占用更多时间和内存</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43AE231-4463-441E-B9B1-4BF3AD37F22C}"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当下大模型支持的输入序列（最大上下文</a:t>
            </a:r>
            <a:r>
              <a:rPr lang="en-US" altLang="zh-CN" dirty="0"/>
              <a:t>token</a:t>
            </a:r>
            <a:r>
              <a:rPr lang="zh-CN" altLang="en-US" dirty="0"/>
              <a:t>支持数量）越来越长</a:t>
            </a:r>
            <a:endParaRPr lang="en-US" altLang="zh-CN" dirty="0"/>
          </a:p>
          <a:p>
            <a:r>
              <a:rPr lang="en-US" altLang="zh-CN" dirty="0"/>
              <a:t>GPT-4 Turbo </a:t>
            </a:r>
            <a:r>
              <a:rPr lang="zh-CN" altLang="en-US" dirty="0"/>
              <a:t>模型最高支持 </a:t>
            </a:r>
            <a:r>
              <a:rPr lang="en-US" altLang="zh-CN" dirty="0"/>
              <a:t>128k token </a:t>
            </a:r>
            <a:r>
              <a:rPr lang="zh-CN" altLang="en-US" dirty="0"/>
              <a:t>上下文，曾经 </a:t>
            </a:r>
            <a:r>
              <a:rPr lang="en-US" altLang="zh-CN" dirty="0"/>
              <a:t>GPT </a:t>
            </a:r>
            <a:r>
              <a:rPr lang="zh-CN" altLang="en-US" dirty="0"/>
              <a:t>最强对手 </a:t>
            </a:r>
            <a:r>
              <a:rPr lang="en-US" altLang="zh-CN" dirty="0"/>
              <a:t>Claude-2.1 </a:t>
            </a:r>
            <a:r>
              <a:rPr lang="zh-CN" altLang="en-US" dirty="0"/>
              <a:t>支持最高 </a:t>
            </a:r>
            <a:r>
              <a:rPr lang="en-US" altLang="zh-CN" dirty="0"/>
              <a:t>200K token </a:t>
            </a:r>
            <a:r>
              <a:rPr lang="zh-CN" altLang="en-US" dirty="0"/>
              <a:t>上下文，甚至有些研究声称其模型输入上下文长度不受限制。</a:t>
            </a:r>
            <a:endParaRPr lang="en-US" altLang="zh-CN" dirty="0"/>
          </a:p>
          <a:p>
            <a:r>
              <a:rPr lang="zh-CN" altLang="en-US" dirty="0"/>
              <a:t>可是模型如何将这样长的上下文结构化，提炼数据，理解前后实体及逻辑关系呢？这里围绕几种超长序列训练技术简要介绍。</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掩码会</a:t>
            </a:r>
            <a:r>
              <a:rPr lang="zh-CN" altLang="en-US" b="1" dirty="0"/>
              <a:t>将不同文档之间的注意力权重设置为负无穷大，从而在</a:t>
            </a:r>
            <a:r>
              <a:rPr lang="en-US" altLang="zh-CN" b="1" dirty="0" err="1"/>
              <a:t>softmax</a:t>
            </a:r>
            <a:r>
              <a:rPr lang="zh-CN" altLang="en-US" b="1" dirty="0"/>
              <a:t>操作后将这些权重变为接近零。</a:t>
            </a:r>
            <a:r>
              <a:rPr lang="zh-CN" altLang="en-US" dirty="0"/>
              <a:t>这相当于阻止了模型在不同文档之间进行自注意力计算，使模型能够更专注于每个文档内部的语义联系，从而提高模型的性能。</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43AE231-4463-441E-B9B1-4BF3AD37F22C}"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Q</a:t>
            </a:r>
            <a:r>
              <a:rPr lang="zh-CN" altLang="en-US" dirty="0"/>
              <a:t>和之前所有</a:t>
            </a:r>
            <a:r>
              <a:rPr lang="en-US" altLang="zh-CN" dirty="0"/>
              <a:t>Key</a:t>
            </a:r>
            <a:r>
              <a:rPr lang="zh-CN" altLang="en-US" dirty="0"/>
              <a:t>做内积，</a:t>
            </a:r>
            <a:r>
              <a:rPr lang="en-US" altLang="zh-CN" dirty="0" err="1"/>
              <a:t>softmax</a:t>
            </a:r>
            <a:r>
              <a:rPr lang="zh-CN" altLang="en-US" dirty="0"/>
              <a:t>之后乘回</a:t>
            </a:r>
            <a:r>
              <a:rPr lang="en-US" altLang="zh-CN" dirty="0"/>
              <a:t>value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由蓝色两个</a:t>
            </a:r>
            <a:r>
              <a:rPr lang="en-US" altLang="zh-CN" dirty="0"/>
              <a:t>token</a:t>
            </a:r>
            <a:r>
              <a:rPr lang="zh-CN" altLang="en-US" dirty="0"/>
              <a:t>得到下一个（红色第一个）</a:t>
            </a:r>
            <a:r>
              <a:rPr lang="en-US" altLang="zh-CN" dirty="0"/>
              <a:t>token</a:t>
            </a:r>
            <a:r>
              <a:rPr lang="zh-CN" altLang="en-US" dirty="0"/>
              <a:t>，需要要将红色</a:t>
            </a:r>
            <a:r>
              <a:rPr lang="en-US" altLang="zh-CN" dirty="0"/>
              <a:t>token</a:t>
            </a:r>
            <a:r>
              <a:rPr lang="zh-CN" altLang="en-US" dirty="0"/>
              <a:t>对应得</a:t>
            </a:r>
            <a:r>
              <a:rPr lang="en-US" altLang="zh-CN" dirty="0"/>
              <a:t>Q</a:t>
            </a:r>
            <a:r>
              <a:rPr lang="zh-CN" altLang="en-US" dirty="0"/>
              <a:t>乘以之前（两个蓝色</a:t>
            </a:r>
            <a:r>
              <a:rPr lang="en-US" altLang="zh-CN" dirty="0"/>
              <a:t>token</a:t>
            </a:r>
            <a:r>
              <a:rPr lang="zh-CN" altLang="en-US" dirty="0"/>
              <a:t>）中所有得</a:t>
            </a:r>
            <a:r>
              <a:rPr lang="en-US" altLang="zh-CN" dirty="0"/>
              <a:t>K</a:t>
            </a:r>
            <a:r>
              <a:rPr lang="zh-CN" altLang="en-US" dirty="0"/>
              <a:t>、</a:t>
            </a:r>
            <a:r>
              <a:rPr lang="en-US" altLang="zh-CN" dirty="0"/>
              <a:t>V</a:t>
            </a:r>
            <a:r>
              <a:rPr lang="zh-CN" altLang="en-US" dirty="0"/>
              <a:t>，继续自回归预测直到预测黄点时，需要将黄点的</a:t>
            </a:r>
            <a:r>
              <a:rPr lang="en-US" altLang="zh-CN" dirty="0"/>
              <a:t>Q</a:t>
            </a:r>
            <a:r>
              <a:rPr lang="zh-CN" altLang="en-US" dirty="0"/>
              <a:t>乘以之前所有蓝点和红点的</a:t>
            </a:r>
            <a:r>
              <a:rPr lang="en-US" altLang="zh-CN" dirty="0"/>
              <a:t>K</a:t>
            </a:r>
            <a:r>
              <a:rPr lang="zh-CN" altLang="en-US" dirty="0"/>
              <a:t>、</a:t>
            </a:r>
            <a:r>
              <a:rPr lang="en-US" altLang="zh-CN" dirty="0"/>
              <a:t>V</a:t>
            </a:r>
            <a:r>
              <a:rPr lang="zh-CN" altLang="en-US" dirty="0"/>
              <a:t>，在内存中存储这些中间结果（</a:t>
            </a:r>
            <a:r>
              <a:rPr lang="en-US" altLang="zh-CN" dirty="0" err="1"/>
              <a:t>kv</a:t>
            </a:r>
            <a:r>
              <a:rPr lang="en-US" altLang="zh-CN" dirty="0"/>
              <a:t>-cache</a:t>
            </a:r>
            <a:r>
              <a:rPr lang="zh-CN" altLang="en-US" dirty="0"/>
              <a:t>）的成本会越来越大。</a:t>
            </a:r>
            <a:r>
              <a:rPr lang="en-US" altLang="zh-CN" dirty="0" err="1"/>
              <a:t>kv</a:t>
            </a:r>
            <a:r>
              <a:rPr lang="en-US" altLang="zh-CN" dirty="0"/>
              <a:t>-cache</a:t>
            </a:r>
            <a:r>
              <a:rPr lang="zh-CN" altLang="en-US" dirty="0"/>
              <a:t>其实可以删除，但是需要利用对应</a:t>
            </a:r>
            <a:r>
              <a:rPr lang="en-US" altLang="zh-CN" dirty="0"/>
              <a:t>token</a:t>
            </a:r>
            <a:r>
              <a:rPr lang="zh-CN" altLang="en-US" dirty="0"/>
              <a:t>和投影矩阵重新计算，也很昂贵。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根据</a:t>
            </a:r>
            <a:r>
              <a:rPr lang="en-US" altLang="zh-CN" dirty="0"/>
              <a:t>token</a:t>
            </a:r>
            <a:r>
              <a:rPr lang="zh-CN" altLang="en-US" dirty="0"/>
              <a:t>的</a:t>
            </a:r>
            <a:r>
              <a:rPr lang="en-US" altLang="zh-CN" dirty="0"/>
              <a:t>Q</a:t>
            </a:r>
            <a:r>
              <a:rPr lang="zh-CN" altLang="en-US" dirty="0"/>
              <a:t>向量分组，同一组内使用相同的投影矩阵，得到的</a:t>
            </a:r>
            <a:r>
              <a:rPr lang="en-US" altLang="zh-CN" dirty="0"/>
              <a:t>K</a:t>
            </a:r>
            <a:r>
              <a:rPr lang="zh-CN" altLang="en-US" dirty="0"/>
              <a:t>，</a:t>
            </a:r>
            <a:r>
              <a:rPr lang="en-US" altLang="zh-CN" dirty="0"/>
              <a:t>V</a:t>
            </a:r>
            <a:r>
              <a:rPr lang="zh-CN" altLang="en-US" dirty="0"/>
              <a:t>也相同</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两个一组节省一倍</a:t>
            </a:r>
            <a:r>
              <a:rPr lang="en-US" altLang="zh-CN" dirty="0" err="1"/>
              <a:t>kv</a:t>
            </a:r>
            <a:r>
              <a:rPr lang="en-US" altLang="zh-CN" dirty="0"/>
              <a:t>-cache</a:t>
            </a:r>
            <a:r>
              <a:rPr lang="zh-CN" altLang="en-US" dirty="0"/>
              <a:t>，相应投影矩阵的权重存储也减小了，也可以</a:t>
            </a:r>
            <a:r>
              <a:rPr lang="en-US" altLang="zh-CN" dirty="0"/>
              <a:t>n</a:t>
            </a:r>
            <a:r>
              <a:rPr lang="zh-CN" altLang="en-US" dirty="0"/>
              <a:t>个一组，但是越多一组也越容易影响性能。</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A43AE231-4463-441E-B9B1-4BF3AD37F22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 从预训练模型开始微调，而不是从头开始训练，可以大大减少训练时间和成本。</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43AE231-4463-441E-B9B1-4BF3AD37F22C}"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i="0" dirty="0">
                <a:effectLst/>
                <a:latin typeface="ui-sans-serif"/>
              </a:rPr>
              <a:t>正弦函数位置编码：</a:t>
            </a:r>
            <a:r>
              <a:rPr lang="en-US" altLang="zh-CN" b="0" i="0" dirty="0">
                <a:solidFill>
                  <a:srgbClr val="374151"/>
                </a:solidFill>
                <a:effectLst/>
                <a:latin typeface="ui-sans-serif"/>
              </a:rPr>
              <a:t>Transformer </a:t>
            </a:r>
            <a:r>
              <a:rPr lang="zh-CN" altLang="en-US" b="0" i="0" dirty="0">
                <a:solidFill>
                  <a:srgbClr val="374151"/>
                </a:solidFill>
                <a:effectLst/>
                <a:latin typeface="ui-sans-serif"/>
              </a:rPr>
              <a:t>原论文中提出的方法。它使用不同频率的正弦和余弦函数来表示每个 </a:t>
            </a:r>
            <a:r>
              <a:rPr lang="en-US" altLang="zh-CN" b="0" i="0" dirty="0">
                <a:solidFill>
                  <a:srgbClr val="374151"/>
                </a:solidFill>
                <a:effectLst/>
                <a:latin typeface="ui-sans-serif"/>
              </a:rPr>
              <a:t>token </a:t>
            </a:r>
            <a:r>
              <a:rPr lang="zh-CN" altLang="en-US" b="0" i="0" dirty="0">
                <a:solidFill>
                  <a:srgbClr val="374151"/>
                </a:solidFill>
                <a:effectLst/>
                <a:latin typeface="ui-sans-serif"/>
              </a:rPr>
              <a:t>的位置。 对于非常长的序列，高频正弦波可能会导致信息丢失或数值不稳定。</a:t>
            </a:r>
            <a:endParaRPr lang="en-US" altLang="zh-CN" b="0" i="0" dirty="0">
              <a:solidFill>
                <a:srgbClr val="374151"/>
              </a:solidFill>
              <a:effectLst/>
              <a:latin typeface="ui-sans-serif"/>
            </a:endParaRPr>
          </a:p>
          <a:p>
            <a:r>
              <a:rPr lang="zh-CN" altLang="en-US" b="1" i="0" dirty="0">
                <a:effectLst/>
                <a:latin typeface="ui-sans-serif"/>
              </a:rPr>
              <a:t>可学习位置编码 </a:t>
            </a:r>
            <a:r>
              <a:rPr lang="zh-CN" altLang="en-US" b="0" i="0" dirty="0">
                <a:solidFill>
                  <a:srgbClr val="374151"/>
                </a:solidFill>
                <a:effectLst/>
                <a:latin typeface="ui-sans-serif"/>
              </a:rPr>
              <a:t>：使用可学习的向量来表示每个 </a:t>
            </a:r>
            <a:r>
              <a:rPr lang="en-US" altLang="zh-CN" b="0" i="0" dirty="0">
                <a:solidFill>
                  <a:srgbClr val="374151"/>
                </a:solidFill>
                <a:effectLst/>
                <a:latin typeface="ui-sans-serif"/>
              </a:rPr>
              <a:t>token </a:t>
            </a:r>
            <a:r>
              <a:rPr lang="zh-CN" altLang="en-US" b="0" i="0" dirty="0">
                <a:solidFill>
                  <a:srgbClr val="374151"/>
                </a:solidFill>
                <a:effectLst/>
                <a:latin typeface="ui-sans-serif"/>
              </a:rPr>
              <a:t>的位置。 模型在训练过程中学习这些向量，使其能够更好地捕捉位置信息。 缺点是它需要为每个位置学习一个向量，因此对于非常长的序列，参数量会变得非常大。</a:t>
            </a:r>
            <a:endParaRPr lang="zh-CN" altLang="en-US" dirty="0"/>
          </a:p>
        </p:txBody>
      </p:sp>
      <p:sp>
        <p:nvSpPr>
          <p:cNvPr id="4" name="灯片编号占位符 3"/>
          <p:cNvSpPr>
            <a:spLocks noGrp="1"/>
          </p:cNvSpPr>
          <p:nvPr>
            <p:ph type="sldNum" sz="quarter" idx="5"/>
          </p:nvPr>
        </p:nvSpPr>
        <p:spPr/>
        <p:txBody>
          <a:bodyPr/>
          <a:lstStyle/>
          <a:p>
            <a:fld id="{A43AE231-4463-441E-B9B1-4BF3AD37F22C}"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74151"/>
                </a:solidFill>
                <a:effectLst/>
                <a:latin typeface="ui-sans-serif"/>
              </a:rPr>
              <a:t> 不同位置的 </a:t>
            </a:r>
            <a:r>
              <a:rPr lang="en-US" altLang="zh-CN" b="0" i="0" dirty="0">
                <a:solidFill>
                  <a:srgbClr val="374151"/>
                </a:solidFill>
                <a:effectLst/>
                <a:latin typeface="ui-sans-serif"/>
              </a:rPr>
              <a:t>token </a:t>
            </a:r>
            <a:r>
              <a:rPr lang="zh-CN" altLang="en-US" b="0" i="0" dirty="0">
                <a:solidFill>
                  <a:srgbClr val="374151"/>
                </a:solidFill>
                <a:effectLst/>
                <a:latin typeface="ui-sans-serif"/>
              </a:rPr>
              <a:t>会被旋转不同的角度。 当计算注意力时，两个 </a:t>
            </a:r>
            <a:r>
              <a:rPr lang="en-US" altLang="zh-CN" b="0" i="0" dirty="0">
                <a:solidFill>
                  <a:srgbClr val="374151"/>
                </a:solidFill>
                <a:effectLst/>
                <a:latin typeface="ui-sans-serif"/>
              </a:rPr>
              <a:t>token </a:t>
            </a:r>
            <a:r>
              <a:rPr lang="zh-CN" altLang="en-US" b="0" i="0" dirty="0">
                <a:solidFill>
                  <a:srgbClr val="374151"/>
                </a:solidFill>
                <a:effectLst/>
                <a:latin typeface="ui-sans-serif"/>
              </a:rPr>
              <a:t>之间的相对位置信息就体现在它们旋转后的向量之间的夹角和相对位置上。 距离越近的 </a:t>
            </a:r>
            <a:r>
              <a:rPr lang="en-US" altLang="zh-CN" b="0" i="0" dirty="0">
                <a:solidFill>
                  <a:srgbClr val="374151"/>
                </a:solidFill>
                <a:effectLst/>
                <a:latin typeface="ui-sans-serif"/>
              </a:rPr>
              <a:t>token</a:t>
            </a:r>
            <a:r>
              <a:rPr lang="zh-CN" altLang="en-US" b="0" i="0" dirty="0">
                <a:solidFill>
                  <a:srgbClr val="374151"/>
                </a:solidFill>
                <a:effectLst/>
                <a:latin typeface="ui-sans-serif"/>
              </a:rPr>
              <a:t>，旋转角度差异越小；距离越远的 </a:t>
            </a:r>
            <a:r>
              <a:rPr lang="en-US" altLang="zh-CN" b="0" i="0" dirty="0">
                <a:solidFill>
                  <a:srgbClr val="374151"/>
                </a:solidFill>
                <a:effectLst/>
                <a:latin typeface="ui-sans-serif"/>
              </a:rPr>
              <a:t>token</a:t>
            </a:r>
            <a:r>
              <a:rPr lang="zh-CN" altLang="en-US" b="0" i="0" dirty="0">
                <a:solidFill>
                  <a:srgbClr val="374151"/>
                </a:solidFill>
                <a:effectLst/>
                <a:latin typeface="ui-sans-serif"/>
              </a:rPr>
              <a:t>，旋转角度差异越大。 这种旋转操作使得模型能够更好地捕捉 </a:t>
            </a:r>
            <a:r>
              <a:rPr lang="en-US" altLang="zh-CN" b="0" i="0" dirty="0">
                <a:solidFill>
                  <a:srgbClr val="374151"/>
                </a:solidFill>
                <a:effectLst/>
                <a:latin typeface="ui-sans-serif"/>
              </a:rPr>
              <a:t>token </a:t>
            </a:r>
            <a:r>
              <a:rPr lang="zh-CN" altLang="en-US" b="0" i="0" dirty="0">
                <a:solidFill>
                  <a:srgbClr val="374151"/>
                </a:solidFill>
                <a:effectLst/>
                <a:latin typeface="ui-sans-serif"/>
              </a:rPr>
              <a:t>之间的相对位置关系。</a:t>
            </a:r>
            <a:endParaRPr lang="zh-CN" altLang="en-US" dirty="0"/>
          </a:p>
        </p:txBody>
      </p:sp>
      <p:sp>
        <p:nvSpPr>
          <p:cNvPr id="4" name="灯片编号占位符 3"/>
          <p:cNvSpPr>
            <a:spLocks noGrp="1"/>
          </p:cNvSpPr>
          <p:nvPr>
            <p:ph type="sldNum" sz="quarter" idx="5"/>
          </p:nvPr>
        </p:nvSpPr>
        <p:spPr/>
        <p:txBody>
          <a:bodyPr/>
          <a:lstStyle/>
          <a:p>
            <a:fld id="{A43AE231-4463-441E-B9B1-4BF3AD37F22C}"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3AE231-4463-441E-B9B1-4BF3AD37F22C}"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数据类别大致可以分为八类：网页、语言文本、书籍、学术材料、代码、平行语料库、社交媒体和百科全书。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我们需要</a:t>
            </a:r>
            <a:r>
              <a:rPr lang="en-US" altLang="zh-CN"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数据解析：</a:t>
            </a:r>
            <a:r>
              <a:rPr lang="zh-CN" altLang="en-US" dirty="0">
                <a:effectLst/>
              </a:rPr>
              <a:t>对于开源的</a:t>
            </a:r>
            <a:r>
              <a:rPr lang="en-US" altLang="zh-CN" dirty="0">
                <a:effectLst/>
              </a:rPr>
              <a:t>common crawl</a:t>
            </a:r>
            <a:r>
              <a:rPr lang="zh-CN" altLang="en-US" dirty="0">
                <a:effectLst/>
              </a:rPr>
              <a:t>数据集，爬下的</a:t>
            </a:r>
            <a:r>
              <a:rPr lang="en-US" altLang="zh-CN" dirty="0">
                <a:effectLst/>
              </a:rPr>
              <a:t>html</a:t>
            </a:r>
            <a:r>
              <a:rPr lang="zh-CN" altLang="en-US" dirty="0">
                <a:effectLst/>
              </a:rPr>
              <a:t>网页中也存在很多导航栏，广告，侧栏等文章正文以外的脏数据，实际应用的时候需要依赖后续数据过滤流程解决脏数据问题，还可以基于开源的</a:t>
            </a:r>
            <a:r>
              <a:rPr lang="en-US" altLang="zh-CN" dirty="0">
                <a:effectLst/>
              </a:rPr>
              <a:t>HTML</a:t>
            </a:r>
            <a:r>
              <a:rPr lang="zh-CN" altLang="en-US" dirty="0">
                <a:effectLst/>
              </a:rPr>
              <a:t>解析器自己写一个</a:t>
            </a:r>
            <a:r>
              <a:rPr lang="en-US" altLang="zh-CN" dirty="0">
                <a:effectLst/>
              </a:rPr>
              <a:t>HTML parser</a:t>
            </a:r>
            <a:r>
              <a:rPr lang="zh-CN" altLang="en-US" dirty="0">
                <a:effectLst/>
              </a:rPr>
              <a:t>对文章进行抽取和过滤。对于网页中图片，数学公式一类的数据抽取，现行的方法是提取</a:t>
            </a:r>
            <a:r>
              <a:rPr lang="en-US" altLang="zh-CN" dirty="0">
                <a:effectLst/>
              </a:rPr>
              <a:t>html</a:t>
            </a:r>
            <a:r>
              <a:rPr lang="zh-CN" altLang="en-US" dirty="0">
                <a:effectLst/>
              </a:rPr>
              <a:t>中的插入图片的</a:t>
            </a:r>
            <a:r>
              <a:rPr lang="en-US" altLang="zh-CN" dirty="0">
                <a:effectLst/>
              </a:rPr>
              <a:t>alt</a:t>
            </a:r>
            <a:r>
              <a:rPr lang="zh-CN" altLang="en-US" dirty="0">
                <a:effectLst/>
              </a:rPr>
              <a:t>属性中的文字（图片描述），或调用</a:t>
            </a:r>
            <a:r>
              <a:rPr lang="en-US" altLang="zh-CN" dirty="0" err="1">
                <a:effectLst/>
              </a:rPr>
              <a:t>ocr</a:t>
            </a:r>
            <a:r>
              <a:rPr lang="zh-CN" altLang="en-US" dirty="0">
                <a:effectLst/>
              </a:rPr>
              <a:t>识别文字，类似于</a:t>
            </a:r>
            <a:r>
              <a:rPr lang="en-US" altLang="zh-CN" dirty="0" err="1">
                <a:effectLst/>
              </a:rPr>
              <a:t>wikipedia</a:t>
            </a:r>
            <a:r>
              <a:rPr lang="zh-CN" altLang="en-US" dirty="0">
                <a:effectLst/>
              </a:rPr>
              <a:t>。</a:t>
            </a:r>
            <a:r>
              <a:rPr lang="zh-CN" altLang="en-US" dirty="0"/>
              <a:t>更</a:t>
            </a:r>
            <a:r>
              <a:rPr lang="en-US" altLang="zh-CN" dirty="0"/>
              <a:t>fancy</a:t>
            </a:r>
            <a:r>
              <a:rPr lang="zh-CN" altLang="en-US" dirty="0"/>
              <a:t>的方法是将原始的</a:t>
            </a:r>
            <a:r>
              <a:rPr lang="en-US" altLang="zh-CN" dirty="0"/>
              <a:t>html</a:t>
            </a:r>
            <a:r>
              <a:rPr lang="zh-CN" altLang="en-US" dirty="0"/>
              <a:t>渲染成一个图片，再做图片上的结构化分析，这样做很贵但准。或者将</a:t>
            </a:r>
            <a:r>
              <a:rPr lang="en-US" altLang="zh-CN" dirty="0"/>
              <a:t>html</a:t>
            </a:r>
            <a:r>
              <a:rPr lang="zh-CN" altLang="en-US" dirty="0"/>
              <a:t>转成</a:t>
            </a:r>
            <a:r>
              <a:rPr lang="en-US" altLang="zh-CN" dirty="0"/>
              <a:t>markdown</a:t>
            </a:r>
            <a:r>
              <a:rPr lang="zh-CN" altLang="en-US" dirty="0"/>
              <a:t>格式（因为模型的输出一般是</a:t>
            </a:r>
            <a:r>
              <a:rPr lang="en-US" altLang="zh-CN" dirty="0"/>
              <a:t>markdown</a:t>
            </a:r>
            <a:r>
              <a:rPr lang="zh-CN" altLang="en-US" dirty="0"/>
              <a:t>），让模型更好地学到结构化输出信息，例如如何列表，如何加粗。</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effectLst/>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43AE231-4463-441E-B9B1-4BF3AD37F22C}"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采样配比：当然具体采取什么样的采样配比实际上依赖实验结果的总结，以及需求的驱动，例如在</a:t>
            </a:r>
            <a:r>
              <a:rPr lang="en-US" altLang="zh-CN" dirty="0"/>
              <a:t>meta</a:t>
            </a:r>
            <a:r>
              <a:rPr lang="zh-CN" altLang="en-US" dirty="0"/>
              <a:t>团队开发</a:t>
            </a:r>
            <a:r>
              <a:rPr lang="en-US" altLang="zh-CN" dirty="0"/>
              <a:t>llama-3</a:t>
            </a:r>
            <a:r>
              <a:rPr lang="zh-CN" altLang="en-US" dirty="0"/>
              <a:t>的过程中，考虑到</a:t>
            </a:r>
            <a:r>
              <a:rPr lang="en-US" altLang="zh-CN" dirty="0"/>
              <a:t>code</a:t>
            </a:r>
            <a:r>
              <a:rPr lang="zh-CN" altLang="en-US" dirty="0"/>
              <a:t>和</a:t>
            </a:r>
            <a:r>
              <a:rPr lang="en-US" altLang="zh-CN" dirty="0"/>
              <a:t>math</a:t>
            </a:r>
            <a:r>
              <a:rPr lang="zh-CN" altLang="en-US" dirty="0"/>
              <a:t>这类数据本身的逻辑性可能对模型的推理能力有正面影响。仿照</a:t>
            </a:r>
            <a:r>
              <a:rPr lang="en-US" altLang="zh-CN" dirty="0" err="1"/>
              <a:t>DeepSeek</a:t>
            </a:r>
            <a:r>
              <a:rPr lang="en-US" altLang="zh-CN" dirty="0"/>
              <a:t>-AI</a:t>
            </a:r>
            <a:r>
              <a:rPr lang="zh-CN" altLang="en-US" dirty="0"/>
              <a:t>中的方法，对含有</a:t>
            </a:r>
            <a:r>
              <a:rPr lang="en-US" altLang="zh-CN" dirty="0"/>
              <a:t>code</a:t>
            </a:r>
            <a:r>
              <a:rPr lang="zh-CN" altLang="en-US" dirty="0"/>
              <a:t>、</a:t>
            </a:r>
            <a:r>
              <a:rPr lang="en-US" altLang="zh-CN" dirty="0"/>
              <a:t>math</a:t>
            </a:r>
            <a:r>
              <a:rPr lang="zh-CN" altLang="en-US" dirty="0"/>
              <a:t>公式，推导，工科</a:t>
            </a:r>
            <a:r>
              <a:rPr lang="en-US" altLang="zh-CN" dirty="0"/>
              <a:t>stem</a:t>
            </a:r>
            <a:r>
              <a:rPr lang="zh-CN" altLang="en-US" dirty="0"/>
              <a:t>领域教学相关的网页的单独分类抽取。</a:t>
            </a:r>
            <a:r>
              <a:rPr lang="en-US" altLang="zh-CN" dirty="0"/>
              <a:t>【</a:t>
            </a:r>
            <a:r>
              <a:rPr lang="zh-CN" altLang="en-US" dirty="0"/>
              <a:t>来自不同领域的数据具有不同的语义特征和知识。通过以不同比例混合数据（不同的 数据分布）会影响</a:t>
            </a:r>
            <a:r>
              <a:rPr lang="en-US" altLang="zh-CN" dirty="0"/>
              <a:t>LLM</a:t>
            </a:r>
            <a:r>
              <a:rPr lang="zh-CN" altLang="en-US" dirty="0"/>
              <a:t>在下游任务的性能。</a:t>
            </a:r>
            <a:r>
              <a:rPr lang="en-US" altLang="zh-CN"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一般来说</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增加书籍比例可以提高从文 本中捕捉长距离依赖的能力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增加代码数据可以提高 模型在复杂推理的能力</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增加网页文本数据可以 提高模型的泛化性能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单一的数据形式或过多的某领域数 据会影响</a:t>
            </a:r>
            <a:r>
              <a:rPr lang="en-US" altLang="zh-CN" dirty="0"/>
              <a:t>LLM</a:t>
            </a:r>
            <a:r>
              <a:rPr lang="zh-CN" altLang="en-US" dirty="0"/>
              <a:t>在其他领域的泛化 </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43AE231-4463-441E-B9B1-4BF3AD37F22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3AE231-4463-441E-B9B1-4BF3AD37F22C}"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91B1F"/>
                </a:solidFill>
                <a:effectLst/>
                <a:latin typeface="-apple-system"/>
              </a:rPr>
              <a:t>过滤可以在文档、段落、句子级别进行。启发式规则通常是手动定义的，并设置为相关的质量指标。</a:t>
            </a:r>
            <a:endParaRPr lang="en-US" altLang="zh-CN" b="0" i="0" dirty="0">
              <a:solidFill>
                <a:srgbClr val="191B1F"/>
              </a:solidFill>
              <a:effectLst/>
              <a:latin typeface="-apple-system"/>
            </a:endParaRPr>
          </a:p>
          <a:p>
            <a:endParaRPr lang="en-US" altLang="zh-CN" b="0" i="0" dirty="0">
              <a:solidFill>
                <a:srgbClr val="191B1F"/>
              </a:solidFill>
              <a:effectLst/>
              <a:latin typeface="-apple-system"/>
            </a:endParaRPr>
          </a:p>
          <a:p>
            <a:r>
              <a:rPr lang="zh-CN" altLang="en-US" b="0" i="0" dirty="0">
                <a:solidFill>
                  <a:srgbClr val="191B1F"/>
                </a:solidFill>
                <a:effectLst/>
                <a:latin typeface="-apple-system"/>
              </a:rPr>
              <a:t>（在大语言模型出现之前，有很多</a:t>
            </a:r>
            <a:r>
              <a:rPr lang="zh-CN" altLang="en-US" dirty="0"/>
              <a:t>多文章质量判断（</a:t>
            </a:r>
            <a:r>
              <a:rPr lang="en-US" altLang="zh-CN" dirty="0"/>
              <a:t>Text Quality Evaluation</a:t>
            </a:r>
            <a:r>
              <a:rPr lang="zh-CN" altLang="en-US" dirty="0"/>
              <a:t>）相关研究，是针对用户生成内容（</a:t>
            </a:r>
            <a:r>
              <a:rPr lang="en-US" altLang="zh-CN" dirty="0"/>
              <a:t>User-Generated Content</a:t>
            </a:r>
            <a:r>
              <a:rPr lang="zh-CN" altLang="en-US" dirty="0"/>
              <a:t>，</a:t>
            </a:r>
            <a:r>
              <a:rPr lang="en-US" altLang="zh-CN" dirty="0"/>
              <a:t>UGC</a:t>
            </a:r>
            <a:r>
              <a:rPr lang="zh-CN" altLang="en-US" dirty="0"/>
              <a:t>）质量进行判断。）</a:t>
            </a:r>
            <a:endParaRPr lang="en-US" altLang="zh-CN" b="0" i="0" dirty="0">
              <a:solidFill>
                <a:srgbClr val="191B1F"/>
              </a:solidFill>
              <a:effectLst/>
              <a:latin typeface="-apple-system"/>
            </a:endParaRPr>
          </a:p>
          <a:p>
            <a:endParaRPr lang="en-US" altLang="zh-CN" b="0" i="0" dirty="0">
              <a:solidFill>
                <a:srgbClr val="191B1F"/>
              </a:solidFill>
              <a:effectLst/>
              <a:latin typeface="-apple-system"/>
            </a:endParaRPr>
          </a:p>
          <a:p>
            <a:r>
              <a:rPr lang="zh-CN" altLang="en-US" b="0" i="0" dirty="0">
                <a:solidFill>
                  <a:srgbClr val="191B1F"/>
                </a:solidFill>
                <a:effectLst/>
                <a:latin typeface="-apple-system"/>
              </a:rPr>
              <a:t>文档级别操作，采用</a:t>
            </a:r>
            <a:r>
              <a:rPr lang="zh-CN" altLang="en-US" b="0" i="0" u="none" strike="noStrike" dirty="0">
                <a:solidFill>
                  <a:srgbClr val="09408E"/>
                </a:solidFill>
                <a:effectLst/>
                <a:latin typeface="-apple-system"/>
              </a:rPr>
              <a:t>启发式规则</a:t>
            </a:r>
            <a:r>
              <a:rPr lang="zh-CN" altLang="en-US" b="0" i="0" dirty="0">
                <a:solidFill>
                  <a:srgbClr val="191B1F"/>
                </a:solidFill>
                <a:effectLst/>
                <a:latin typeface="-apple-system"/>
              </a:rPr>
              <a:t>删除不符合要求的整个文档。</a:t>
            </a:r>
            <a:endParaRPr lang="en-US" altLang="zh-CN" b="0" i="0" dirty="0">
              <a:solidFill>
                <a:srgbClr val="191B1F"/>
              </a:solidFill>
              <a:effectLst/>
              <a:latin typeface="-apple-system"/>
            </a:endParaRPr>
          </a:p>
          <a:p>
            <a:r>
              <a:rPr lang="zh-CN" altLang="en-US" b="0" i="0" dirty="0">
                <a:solidFill>
                  <a:srgbClr val="191B1F"/>
                </a:solidFill>
                <a:effectLst/>
                <a:latin typeface="-apple-system"/>
              </a:rPr>
              <a:t>例如依据语言种类过滤，对文档的质量指标（文本密度，长度，特殊字符比例，短行数，困惑度分数）评估设置过滤阈值来过滤质量较低的文档</a:t>
            </a:r>
            <a:endParaRPr lang="en-US" altLang="zh-CN" b="0" i="0" dirty="0">
              <a:solidFill>
                <a:srgbClr val="191B1F"/>
              </a:solidFill>
              <a:effectLst/>
              <a:latin typeface="-apple-system"/>
            </a:endParaRPr>
          </a:p>
          <a:p>
            <a:endParaRPr lang="en-US" altLang="zh-CN" b="0" i="0" dirty="0">
              <a:solidFill>
                <a:srgbClr val="191B1F"/>
              </a:solidFill>
              <a:effectLst/>
              <a:latin typeface="-apple-system"/>
            </a:endParaRPr>
          </a:p>
          <a:p>
            <a:r>
              <a:rPr lang="zh-CN" altLang="en-US" b="0" i="0" dirty="0">
                <a:solidFill>
                  <a:srgbClr val="191B1F"/>
                </a:solidFill>
                <a:effectLst/>
                <a:latin typeface="-apple-system"/>
              </a:rPr>
              <a:t>后者在单个文本句子的级别操作，使用启发式规则删除文档中不符合标准的特定句子，过滤规则更细腻。</a:t>
            </a:r>
            <a:endParaRPr lang="en-US" altLang="zh-CN" b="0" i="0" dirty="0">
              <a:solidFill>
                <a:srgbClr val="191B1F"/>
              </a:solidFill>
              <a:effectLst/>
              <a:latin typeface="-apple-system"/>
            </a:endParaRPr>
          </a:p>
          <a:p>
            <a:r>
              <a:rPr lang="zh-CN" altLang="en-US" b="0" i="0" dirty="0">
                <a:solidFill>
                  <a:srgbClr val="191B1F"/>
                </a:solidFill>
                <a:effectLst/>
                <a:latin typeface="-apple-system"/>
              </a:rPr>
              <a:t>例如删除包含</a:t>
            </a:r>
            <a:r>
              <a:rPr lang="en-US" altLang="zh-CN" b="0" i="0" dirty="0">
                <a:solidFill>
                  <a:srgbClr val="191B1F"/>
                </a:solidFill>
                <a:effectLst/>
                <a:latin typeface="-apple-system"/>
              </a:rPr>
              <a:t>HTML</a:t>
            </a:r>
            <a:r>
              <a:rPr lang="zh-CN" altLang="en-US" b="0" i="0" dirty="0">
                <a:solidFill>
                  <a:srgbClr val="191B1F"/>
                </a:solidFill>
                <a:effectLst/>
                <a:latin typeface="-apple-system"/>
              </a:rPr>
              <a:t>、</a:t>
            </a:r>
            <a:r>
              <a:rPr lang="en-US" altLang="zh-CN" b="0" i="0" dirty="0">
                <a:solidFill>
                  <a:srgbClr val="191B1F"/>
                </a:solidFill>
                <a:effectLst/>
                <a:latin typeface="-apple-system"/>
              </a:rPr>
              <a:t>CSS</a:t>
            </a:r>
            <a:r>
              <a:rPr lang="zh-CN" altLang="en-US" b="0" i="0" dirty="0">
                <a:solidFill>
                  <a:srgbClr val="191B1F"/>
                </a:solidFill>
                <a:effectLst/>
                <a:latin typeface="-apple-system"/>
              </a:rPr>
              <a:t>、</a:t>
            </a:r>
            <a:r>
              <a:rPr lang="en-US" altLang="zh-CN" b="0" i="0" dirty="0">
                <a:solidFill>
                  <a:srgbClr val="191B1F"/>
                </a:solidFill>
                <a:effectLst/>
                <a:latin typeface="-apple-system"/>
              </a:rPr>
              <a:t>JavaScript</a:t>
            </a:r>
            <a:r>
              <a:rPr lang="zh-CN" altLang="en-US" b="0" i="0" dirty="0">
                <a:solidFill>
                  <a:srgbClr val="191B1F"/>
                </a:solidFill>
                <a:effectLst/>
                <a:latin typeface="-apple-system"/>
              </a:rPr>
              <a:t>等标识符的句子，删除包含特定词汇的文本，剔除不良词汇文本</a:t>
            </a:r>
            <a:endParaRPr lang="en-US" altLang="zh-CN" b="0" i="0" dirty="0">
              <a:solidFill>
                <a:srgbClr val="191B1F"/>
              </a:solidFill>
              <a:effectLst/>
              <a:latin typeface="-apple-system"/>
            </a:endParaRPr>
          </a:p>
          <a:p>
            <a:endParaRPr lang="en-US" altLang="zh-CN" b="0" i="0" dirty="0">
              <a:solidFill>
                <a:srgbClr val="191B1F"/>
              </a:solidFill>
              <a:effectLst/>
              <a:latin typeface="-apple-system"/>
            </a:endParaRPr>
          </a:p>
          <a:p>
            <a:r>
              <a:rPr lang="zh-CN" altLang="en-US" b="0" i="0" dirty="0">
                <a:solidFill>
                  <a:srgbClr val="191B1F"/>
                </a:solidFill>
                <a:effectLst/>
                <a:latin typeface="-apple-system"/>
              </a:rPr>
              <a:t>可以使用高质量的预训练语料库作为正样本，将需要过滤的受污染文本作为负样本，来训练分类器进行过滤。</a:t>
            </a:r>
            <a:endParaRPr lang="en-US" altLang="zh-CN" b="0" i="0" dirty="0">
              <a:solidFill>
                <a:srgbClr val="191B1F"/>
              </a:solidFill>
              <a:effectLst/>
              <a:latin typeface="-apple-system"/>
            </a:endParaRPr>
          </a:p>
          <a:p>
            <a:endParaRPr lang="en-US" altLang="zh-CN" b="0" i="0" dirty="0">
              <a:solidFill>
                <a:srgbClr val="191B1F"/>
              </a:solidFill>
              <a:effectLst/>
              <a:latin typeface="-apple-system"/>
            </a:endParaRPr>
          </a:p>
          <a:p>
            <a:r>
              <a:rPr lang="zh-CN" altLang="en-US" b="0" i="0" dirty="0">
                <a:solidFill>
                  <a:srgbClr val="191B1F"/>
                </a:solidFill>
                <a:effectLst/>
                <a:latin typeface="-apple-system"/>
              </a:rPr>
              <a:t>隐私性：</a:t>
            </a:r>
            <a:r>
              <a:rPr lang="zh-CN" altLang="en-US" dirty="0"/>
              <a:t>利用命名实体识别算法检测姓名、地址和电话号码等个 人信息内容并进行删除或者替换。</a:t>
            </a:r>
            <a:endParaRPr lang="zh-CN" altLang="en-US" dirty="0"/>
          </a:p>
        </p:txBody>
      </p:sp>
      <p:sp>
        <p:nvSpPr>
          <p:cNvPr id="4" name="灯片编号占位符 3"/>
          <p:cNvSpPr>
            <a:spLocks noGrp="1"/>
          </p:cNvSpPr>
          <p:nvPr>
            <p:ph type="sldNum" sz="quarter" idx="5"/>
          </p:nvPr>
        </p:nvSpPr>
        <p:spPr/>
        <p:txBody>
          <a:bodyPr/>
          <a:lstStyle/>
          <a:p>
            <a:fld id="{A43AE231-4463-441E-B9B1-4BF3AD37F22C}"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Char char="•"/>
            </a:pPr>
            <a:r>
              <a:rPr lang="en-US" altLang="zh-CN" b="0" i="0" dirty="0">
                <a:solidFill>
                  <a:srgbClr val="191B1F"/>
                </a:solidFill>
                <a:effectLst/>
                <a:latin typeface="-apple-system"/>
              </a:rPr>
              <a:t>TF-IDF</a:t>
            </a:r>
            <a:r>
              <a:rPr lang="zh-CN" altLang="en-US" b="0" i="0" dirty="0">
                <a:solidFill>
                  <a:srgbClr val="191B1F"/>
                </a:solidFill>
                <a:effectLst/>
                <a:latin typeface="-apple-system"/>
              </a:rPr>
              <a:t>（词频</a:t>
            </a:r>
            <a:r>
              <a:rPr lang="en-US" altLang="zh-CN" b="0" i="0" dirty="0">
                <a:solidFill>
                  <a:srgbClr val="191B1F"/>
                </a:solidFill>
                <a:effectLst/>
                <a:latin typeface="-apple-system"/>
              </a:rPr>
              <a:t>-</a:t>
            </a:r>
            <a:r>
              <a:rPr lang="zh-CN" altLang="en-US" b="0" i="0" dirty="0">
                <a:solidFill>
                  <a:srgbClr val="191B1F"/>
                </a:solidFill>
                <a:effectLst/>
                <a:latin typeface="-apple-system"/>
              </a:rPr>
              <a:t>逆文档频率）软去重（陈等人，</a:t>
            </a:r>
            <a:r>
              <a:rPr lang="en-US" altLang="zh-CN" b="0" i="0" dirty="0">
                <a:solidFill>
                  <a:srgbClr val="191B1F"/>
                </a:solidFill>
                <a:effectLst/>
                <a:latin typeface="-apple-system"/>
              </a:rPr>
              <a:t>2023c</a:t>
            </a:r>
            <a:r>
              <a:rPr lang="zh-CN" altLang="en-US" b="0" i="0" dirty="0">
                <a:solidFill>
                  <a:srgbClr val="191B1F"/>
                </a:solidFill>
                <a:effectLst/>
                <a:latin typeface="-apple-system"/>
              </a:rPr>
              <a:t>）。这种方法涉及计算文本中每个单词的</a:t>
            </a:r>
            <a:r>
              <a:rPr lang="en-US" altLang="zh-CN" b="0" i="0" dirty="0">
                <a:solidFill>
                  <a:srgbClr val="191B1F"/>
                </a:solidFill>
                <a:effectLst/>
                <a:latin typeface="-apple-system"/>
              </a:rPr>
              <a:t>TF-IDF</a:t>
            </a:r>
            <a:r>
              <a:rPr lang="zh-CN" altLang="en-US" b="0" i="0" dirty="0">
                <a:solidFill>
                  <a:srgbClr val="191B1F"/>
                </a:solidFill>
                <a:effectLst/>
                <a:latin typeface="-apple-system"/>
              </a:rPr>
              <a:t>权重，以比较文本间的相似度。相似度高于阈值的文本将被删除。</a:t>
            </a:r>
            <a:r>
              <a:rPr lang="en-US" altLang="zh-CN" b="0" i="0" dirty="0">
                <a:solidFill>
                  <a:srgbClr val="191B1F"/>
                </a:solidFill>
                <a:effectLst/>
                <a:latin typeface="-apple-system"/>
              </a:rPr>
              <a:t>TF-IDF</a:t>
            </a:r>
            <a:r>
              <a:rPr lang="zh-CN" altLang="en-US" b="0" i="0" dirty="0">
                <a:solidFill>
                  <a:srgbClr val="191B1F"/>
                </a:solidFill>
                <a:effectLst/>
                <a:latin typeface="-apple-system"/>
              </a:rPr>
              <a:t>权重是文本中一个单词的频率（</a:t>
            </a:r>
            <a:r>
              <a:rPr lang="en-US" altLang="zh-CN" b="0" i="0" dirty="0">
                <a:solidFill>
                  <a:srgbClr val="191B1F"/>
                </a:solidFill>
                <a:effectLst/>
                <a:latin typeface="-apple-system"/>
              </a:rPr>
              <a:t>TF</a:t>
            </a:r>
            <a:r>
              <a:rPr lang="zh-CN" altLang="en-US" b="0" i="0" dirty="0">
                <a:solidFill>
                  <a:srgbClr val="191B1F"/>
                </a:solidFill>
                <a:effectLst/>
                <a:latin typeface="-apple-system"/>
              </a:rPr>
              <a:t>）乘以整个语料库中的逆文档频率（</a:t>
            </a:r>
            <a:r>
              <a:rPr lang="en-US" altLang="zh-CN" b="0" i="0" dirty="0">
                <a:solidFill>
                  <a:srgbClr val="191B1F"/>
                </a:solidFill>
                <a:effectLst/>
                <a:latin typeface="-apple-system"/>
              </a:rPr>
              <a:t>IDF</a:t>
            </a:r>
            <a:r>
              <a:rPr lang="zh-CN" altLang="en-US" b="0" i="0" dirty="0">
                <a:solidFill>
                  <a:srgbClr val="191B1F"/>
                </a:solidFill>
                <a:effectLst/>
                <a:latin typeface="-apple-system"/>
              </a:rPr>
              <a:t>）。较高的权重表明一个词在特定文本中频繁出现但在整个语料库中不常见，这使它成为文本的一个关键特征。</a:t>
            </a:r>
            <a:endParaRPr lang="en-US" altLang="zh-CN" b="0" i="0" dirty="0">
              <a:solidFill>
                <a:srgbClr val="191B1F"/>
              </a:solidFill>
              <a:effectLst/>
              <a:latin typeface="-apple-system"/>
            </a:endParaRPr>
          </a:p>
          <a:p>
            <a:pPr algn="l">
              <a:buFont typeface="Arial" panose="020B0604020202020204" pitchFamily="34" charset="0"/>
              <a:buChar char="•"/>
            </a:pPr>
            <a:r>
              <a:rPr lang="zh-CN" altLang="en-US" b="0" i="0" dirty="0">
                <a:solidFill>
                  <a:srgbClr val="191B1F"/>
                </a:solidFill>
                <a:effectLst/>
                <a:latin typeface="-apple-system"/>
              </a:rPr>
              <a:t>局部敏感哈希：</a:t>
            </a:r>
            <a:r>
              <a:rPr lang="zh-CN" altLang="en-US" b="0" i="0" dirty="0">
                <a:solidFill>
                  <a:srgbClr val="374151"/>
                </a:solidFill>
                <a:effectLst/>
                <a:latin typeface="ui-sans-serif"/>
              </a:rPr>
              <a:t>将每个文档表示为一个集合（例如，单词集合或</a:t>
            </a:r>
            <a:r>
              <a:rPr lang="en-US" altLang="zh-CN" b="0" i="0" dirty="0">
                <a:solidFill>
                  <a:srgbClr val="374151"/>
                </a:solidFill>
                <a:effectLst/>
                <a:latin typeface="ui-sans-serif"/>
              </a:rPr>
              <a:t>n-gram</a:t>
            </a:r>
            <a:r>
              <a:rPr lang="zh-CN" altLang="en-US" b="0" i="0" dirty="0">
                <a:solidFill>
                  <a:srgbClr val="374151"/>
                </a:solidFill>
                <a:effectLst/>
                <a:latin typeface="ui-sans-serif"/>
              </a:rPr>
              <a:t>集合），然后使用</a:t>
            </a:r>
            <a:r>
              <a:rPr lang="en-US" altLang="zh-CN" b="0" i="0" dirty="0">
                <a:solidFill>
                  <a:srgbClr val="374151"/>
                </a:solidFill>
                <a:effectLst/>
                <a:latin typeface="ui-sans-serif"/>
              </a:rPr>
              <a:t>Hash</a:t>
            </a:r>
            <a:r>
              <a:rPr lang="zh-CN" altLang="en-US" b="0" i="0" dirty="0">
                <a:solidFill>
                  <a:srgbClr val="374151"/>
                </a:solidFill>
                <a:effectLst/>
                <a:latin typeface="ui-sans-serif"/>
              </a:rPr>
              <a:t>计算文档之间的相似度。</a:t>
            </a:r>
            <a:endParaRPr lang="en-US" altLang="zh-CN" b="0" i="0" dirty="0">
              <a:solidFill>
                <a:srgbClr val="191B1F"/>
              </a:solidFill>
              <a:effectLst/>
              <a:latin typeface="-apple-system"/>
            </a:endParaRPr>
          </a:p>
          <a:p>
            <a:pPr algn="l">
              <a:buFont typeface="Arial" panose="020B0604020202020204" pitchFamily="34" charset="0"/>
              <a:buNone/>
            </a:pPr>
            <a:endParaRPr lang="zh-CN" altLang="en-US" b="0" i="0" dirty="0">
              <a:solidFill>
                <a:srgbClr val="191B1F"/>
              </a:solidFill>
              <a:effectLst/>
              <a:latin typeface="-apple-system"/>
            </a:endParaRPr>
          </a:p>
          <a:p>
            <a:pPr marL="171450" indent="-171450" algn="l">
              <a:buFontTx/>
              <a:buChar char="-"/>
            </a:pPr>
            <a:r>
              <a:rPr lang="en-US" altLang="zh-CN" b="0" i="0" dirty="0" err="1">
                <a:solidFill>
                  <a:srgbClr val="191B1F"/>
                </a:solidFill>
                <a:effectLst/>
                <a:latin typeface="-apple-system"/>
              </a:rPr>
              <a:t>MinHash</a:t>
            </a:r>
            <a:r>
              <a:rPr lang="zh-CN" altLang="en-US" b="0" i="0" dirty="0">
                <a:solidFill>
                  <a:srgbClr val="191B1F"/>
                </a:solidFill>
                <a:effectLst/>
                <a:latin typeface="-apple-system"/>
              </a:rPr>
              <a:t>（</a:t>
            </a:r>
            <a:r>
              <a:rPr lang="en-US" altLang="zh-CN" b="0" i="0" dirty="0" err="1">
                <a:solidFill>
                  <a:srgbClr val="191B1F"/>
                </a:solidFill>
                <a:effectLst/>
                <a:latin typeface="-apple-system"/>
              </a:rPr>
              <a:t>Penedo</a:t>
            </a:r>
            <a:r>
              <a:rPr lang="zh-CN" altLang="en-US" b="0" i="0" dirty="0">
                <a:solidFill>
                  <a:srgbClr val="191B1F"/>
                </a:solidFill>
                <a:effectLst/>
                <a:latin typeface="-apple-system"/>
              </a:rPr>
              <a:t>等人，</a:t>
            </a:r>
            <a:r>
              <a:rPr lang="en-US" altLang="zh-CN" b="0" i="0" dirty="0">
                <a:solidFill>
                  <a:srgbClr val="191B1F"/>
                </a:solidFill>
                <a:effectLst/>
                <a:latin typeface="-apple-system"/>
              </a:rPr>
              <a:t>2023</a:t>
            </a:r>
            <a:r>
              <a:rPr lang="zh-CN" altLang="en-US" b="0" i="0" dirty="0">
                <a:solidFill>
                  <a:srgbClr val="191B1F"/>
                </a:solidFill>
                <a:effectLst/>
                <a:latin typeface="-apple-system"/>
              </a:rPr>
              <a:t>年；阮等人，</a:t>
            </a:r>
            <a:r>
              <a:rPr lang="en-US" altLang="zh-CN" b="0" i="0" dirty="0">
                <a:solidFill>
                  <a:srgbClr val="191B1F"/>
                </a:solidFill>
                <a:effectLst/>
                <a:latin typeface="-apple-system"/>
              </a:rPr>
              <a:t>2023</a:t>
            </a:r>
            <a:r>
              <a:rPr lang="zh-CN" altLang="en-US" b="0" i="0" dirty="0">
                <a:solidFill>
                  <a:srgbClr val="191B1F"/>
                </a:solidFill>
                <a:effectLst/>
                <a:latin typeface="-apple-system"/>
              </a:rPr>
              <a:t>年）。此方法用于估算两组之间的相似度。文本通过随机散列处理以获得一组最小哈希值。然后通过比较这些最小哈希值来估算相似度</a:t>
            </a:r>
            <a:endParaRPr lang="en-US" altLang="zh-CN" b="0" i="0" dirty="0">
              <a:solidFill>
                <a:srgbClr val="191B1F"/>
              </a:solidFill>
              <a:effectLst/>
              <a:latin typeface="-apple-system"/>
            </a:endParaRPr>
          </a:p>
          <a:p>
            <a:pPr marL="171450" indent="-171450" algn="l">
              <a:buFontTx/>
              <a:buChar char="-"/>
            </a:pPr>
            <a:r>
              <a:rPr lang="en-US" altLang="zh-CN" b="0" i="0" dirty="0" err="1">
                <a:solidFill>
                  <a:srgbClr val="191B1F"/>
                </a:solidFill>
                <a:effectLst/>
                <a:latin typeface="-apple-system"/>
              </a:rPr>
              <a:t>SimHash</a:t>
            </a:r>
            <a:r>
              <a:rPr lang="zh-CN" altLang="en-US" b="0" i="0" dirty="0">
                <a:solidFill>
                  <a:srgbClr val="191B1F"/>
                </a:solidFill>
                <a:effectLst/>
                <a:latin typeface="-apple-system"/>
              </a:rPr>
              <a:t>（袁等人，</a:t>
            </a:r>
            <a:r>
              <a:rPr lang="en-US" altLang="zh-CN" b="0" i="0" dirty="0">
                <a:solidFill>
                  <a:srgbClr val="191B1F"/>
                </a:solidFill>
                <a:effectLst/>
                <a:latin typeface="-apple-system"/>
              </a:rPr>
              <a:t>2021</a:t>
            </a:r>
            <a:r>
              <a:rPr lang="zh-CN" altLang="en-US" b="0" i="0" dirty="0">
                <a:solidFill>
                  <a:srgbClr val="191B1F"/>
                </a:solidFill>
                <a:effectLst/>
                <a:latin typeface="-apple-system"/>
              </a:rPr>
              <a:t>年；阿巴吉等人，</a:t>
            </a:r>
            <a:r>
              <a:rPr lang="en-US" altLang="zh-CN" b="0" i="0" dirty="0">
                <a:solidFill>
                  <a:srgbClr val="191B1F"/>
                </a:solidFill>
                <a:effectLst/>
                <a:latin typeface="-apple-system"/>
              </a:rPr>
              <a:t>2022</a:t>
            </a:r>
            <a:r>
              <a:rPr lang="zh-CN" altLang="en-US" b="0" i="0" dirty="0">
                <a:solidFill>
                  <a:srgbClr val="191B1F"/>
                </a:solidFill>
                <a:effectLst/>
                <a:latin typeface="-apple-system"/>
              </a:rPr>
              <a:t>年）。这个算法用于计算文本相似度。文本特征向量被哈希处理降维，生成固定长度的哈希码。通过比较文本哈希码之间的</a:t>
            </a:r>
            <a:r>
              <a:rPr lang="zh-CN" altLang="en-US" b="0" i="0" u="none" strike="noStrike" dirty="0">
                <a:solidFill>
                  <a:srgbClr val="09408E"/>
                </a:solidFill>
                <a:effectLst/>
                <a:latin typeface="-apple-system"/>
              </a:rPr>
              <a:t>汉明距离</a:t>
            </a:r>
            <a:r>
              <a:rPr lang="zh-CN" altLang="en-US" b="0" i="0" dirty="0">
                <a:solidFill>
                  <a:srgbClr val="191B1F"/>
                </a:solidFill>
                <a:effectLst/>
                <a:latin typeface="-apple-system"/>
              </a:rPr>
              <a:t>来估计相似度，距离越小表示相似度越高。</a:t>
            </a:r>
            <a:endParaRPr lang="en-US" altLang="zh-CN" b="0" i="0" dirty="0">
              <a:solidFill>
                <a:srgbClr val="191B1F"/>
              </a:solidFill>
              <a:effectLst/>
              <a:latin typeface="-apple-system"/>
            </a:endParaRPr>
          </a:p>
          <a:p>
            <a:pPr marL="171450" indent="-171450" algn="l">
              <a:buFontTx/>
              <a:buChar char="-"/>
            </a:pPr>
            <a:endParaRPr lang="en-US" altLang="zh-CN" b="0" i="0" dirty="0">
              <a:solidFill>
                <a:srgbClr val="191B1F"/>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191B1F"/>
                </a:solidFill>
                <a:effectLst/>
                <a:latin typeface="-apple-system"/>
              </a:rPr>
              <a:t>频率计算：每</a:t>
            </a:r>
            <a:r>
              <a:rPr lang="en-US" altLang="zh-CN" dirty="0"/>
              <a:t>30M</a:t>
            </a:r>
            <a:r>
              <a:rPr lang="zh-CN" altLang="en-US" dirty="0"/>
              <a:t>文档中，每当发现一行出现超过</a:t>
            </a:r>
            <a:r>
              <a:rPr lang="en-US" altLang="zh-CN" dirty="0"/>
              <a:t>6</a:t>
            </a:r>
            <a:r>
              <a:rPr lang="zh-CN" altLang="en-US" dirty="0"/>
              <a:t>次就全部删除（例如导航</a:t>
            </a:r>
            <a:r>
              <a:rPr lang="en-US" altLang="zh-CN" dirty="0"/>
              <a:t>warning</a:t>
            </a:r>
            <a:r>
              <a:rPr lang="zh-CN" altLang="en-US" dirty="0"/>
              <a:t>，网页提示性信息），去除效果比较好。</a:t>
            </a:r>
            <a:endParaRPr lang="zh-CN" altLang="en-US" dirty="0"/>
          </a:p>
          <a:p>
            <a:pPr marL="0" indent="0" algn="l">
              <a:buFontTx/>
              <a:buNone/>
            </a:pPr>
            <a:endParaRPr lang="zh-CN" altLang="en-US" b="0" i="0" dirty="0">
              <a:solidFill>
                <a:srgbClr val="191B1F"/>
              </a:solidFill>
              <a:effectLst/>
              <a:latin typeface="-apple-system"/>
            </a:endParaRPr>
          </a:p>
          <a:p>
            <a:endParaRPr lang="zh-CN" altLang="en-US" dirty="0"/>
          </a:p>
        </p:txBody>
      </p:sp>
      <p:sp>
        <p:nvSpPr>
          <p:cNvPr id="4" name="灯片编号占位符 3"/>
          <p:cNvSpPr>
            <a:spLocks noGrp="1"/>
          </p:cNvSpPr>
          <p:nvPr>
            <p:ph type="sldNum" sz="quarter" idx="5"/>
          </p:nvPr>
        </p:nvSpPr>
        <p:spPr/>
        <p:txBody>
          <a:bodyPr/>
          <a:lstStyle/>
          <a:p>
            <a:fld id="{A43AE231-4463-441E-B9B1-4BF3AD37F22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641725"/>
            <a:ext cx="91440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60325"/>
            <a:ext cx="108585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p:nvPr>
        </p:nvSpPr>
        <p:spPr>
          <a:xfrm>
            <a:off x="685800" y="2130427"/>
            <a:ext cx="7772400" cy="1470025"/>
          </a:xfrm>
        </p:spPr>
        <p:txBody>
          <a:bodyPr>
            <a:normAutofit/>
          </a:bodyPr>
          <a:lstStyle>
            <a:lvl1pPr>
              <a:defRPr lang="en-US" altLang="zh-CN" sz="3600" b="1" kern="1200" dirty="0"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zh-CN" altLang="en-US"/>
              <a:t>单击此处编辑母版标题样式</a:t>
            </a:r>
            <a:endParaRPr lang="zh-CN" altLang="en-US" dirty="0"/>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a:t>单击此处编辑母版副标题样式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4"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5813" y="100013"/>
            <a:ext cx="730250" cy="730250"/>
          </a:xfrm>
          <a:prstGeom prst="rect">
            <a:avLst/>
          </a:prstGeom>
          <a:noFill/>
          <a:ln>
            <a:noFill/>
          </a:ln>
          <a:extLst>
            <a:ext uri="{909E8E84-426E-40DD-AFC4-6F175D3DCCD1}">
              <a14:hiddenFill xmlns:a14="http://schemas.microsoft.com/office/drawing/2010/main">
                <a:solidFill>
                  <a:srgbClr val="FFFFFF">
                    <a:alpha val="34901"/>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17563"/>
            <a:ext cx="91440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8"/>
          <p:cNvSpPr/>
          <p:nvPr/>
        </p:nvSpPr>
        <p:spPr>
          <a:xfrm>
            <a:off x="2160349" y="6407511"/>
            <a:ext cx="5087162" cy="346249"/>
          </a:xfrm>
          <a:prstGeom prst="rect">
            <a:avLst/>
          </a:prstGeom>
          <a:noFill/>
        </p:spPr>
        <p:txBody>
          <a:bodyPr wrap="none" lIns="68580" tIns="34290" rIns="68580" bIns="34290">
            <a:spAutoFit/>
          </a:bodyPr>
          <a:lstStyle/>
          <a:p>
            <a:pPr algn="ctr" eaLnBrk="1" fontAlgn="auto" hangingPunct="1">
              <a:spcBef>
                <a:spcPts val="0"/>
              </a:spcBef>
              <a:spcAft>
                <a:spcPts val="0"/>
              </a:spcAft>
              <a:defRPr/>
            </a:pPr>
            <a:r>
              <a:rPr lang="en-US" altLang="zh-CN"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pple Chancery" charset="0"/>
                <a:ea typeface="Apple Chancery" charset="0"/>
                <a:cs typeface="Apple Chancery" charset="0"/>
              </a:rPr>
              <a:t>Beijing</a:t>
            </a:r>
            <a:r>
              <a:rPr lang="zh-CN" altLang="en-US"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pple Chancery" charset="0"/>
                <a:ea typeface="Apple Chancery" charset="0"/>
                <a:cs typeface="Apple Chancery" charset="0"/>
              </a:rPr>
              <a:t> </a:t>
            </a:r>
            <a:r>
              <a:rPr lang="en-US" altLang="zh-CN"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pple Chancery" charset="0"/>
                <a:ea typeface="Apple Chancery" charset="0"/>
                <a:cs typeface="Apple Chancery" charset="0"/>
              </a:rPr>
              <a:t>Institute</a:t>
            </a:r>
            <a:r>
              <a:rPr lang="zh-CN" altLang="en-US"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pple Chancery" charset="0"/>
                <a:ea typeface="Apple Chancery" charset="0"/>
                <a:cs typeface="Apple Chancery" charset="0"/>
              </a:rPr>
              <a:t> </a:t>
            </a:r>
            <a:r>
              <a:rPr lang="en-US" altLang="zh-CN"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pple Chancery" charset="0"/>
                <a:ea typeface="Apple Chancery" charset="0"/>
                <a:cs typeface="Apple Chancery" charset="0"/>
              </a:rPr>
              <a:t>of</a:t>
            </a:r>
            <a:r>
              <a:rPr lang="zh-CN" altLang="en-US"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pple Chancery" charset="0"/>
                <a:ea typeface="Apple Chancery" charset="0"/>
                <a:cs typeface="Apple Chancery" charset="0"/>
              </a:rPr>
              <a:t> </a:t>
            </a:r>
            <a:r>
              <a:rPr lang="en-US" altLang="zh-CN"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pple Chancery" charset="0"/>
                <a:ea typeface="Apple Chancery" charset="0"/>
                <a:cs typeface="Apple Chancery" charset="0"/>
              </a:rPr>
              <a:t>Technology</a:t>
            </a:r>
            <a:r>
              <a:rPr lang="zh-CN" altLang="en-US"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pple Chancery" charset="0"/>
                <a:ea typeface="Apple Chancery" charset="0"/>
                <a:cs typeface="Apple Chancery" charset="0"/>
              </a:rPr>
              <a:t> ∙ </a:t>
            </a:r>
            <a:r>
              <a:rPr lang="en-US" altLang="zh-CN" b="1"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urlz MT" panose="04040404050702020202" charset="0"/>
                <a:ea typeface="Curlz MT" panose="04040404050702020202" charset="0"/>
                <a:cs typeface="Curlz MT" panose="04040404050702020202" charset="0"/>
              </a:rPr>
              <a:t>DataHammer</a:t>
            </a:r>
            <a:r>
              <a:rPr lang="zh-CN" altLang="en-US"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urlz MT" panose="04040404050702020202" charset="0"/>
                <a:ea typeface="Curlz MT" panose="04040404050702020202" charset="0"/>
                <a:cs typeface="Curlz MT" panose="04040404050702020202" charset="0"/>
              </a:rPr>
              <a:t> </a:t>
            </a:r>
            <a:r>
              <a:rPr lang="en-US" altLang="zh-CN"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urlz MT" panose="04040404050702020202" charset="0"/>
                <a:ea typeface="Curlz MT" panose="04040404050702020202" charset="0"/>
                <a:cs typeface="Curlz MT" panose="04040404050702020202" charset="0"/>
              </a:rPr>
              <a:t>Group</a:t>
            </a:r>
            <a:endParaRPr lang="en-US" altLang="zh-CN"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urlz MT" panose="04040404050702020202" charset="0"/>
              <a:ea typeface="Curlz MT" panose="04040404050702020202" charset="0"/>
              <a:cs typeface="Curlz MT" panose="04040404050702020202" charset="0"/>
            </a:endParaRPr>
          </a:p>
        </p:txBody>
      </p:sp>
      <p:pic>
        <p:nvPicPr>
          <p:cNvPr id="7"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7938" y="6264275"/>
            <a:ext cx="9144001"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内容占位符 2"/>
          <p:cNvSpPr>
            <a:spLocks noGrp="1"/>
          </p:cNvSpPr>
          <p:nvPr>
            <p:ph idx="1"/>
          </p:nvPr>
        </p:nvSpPr>
        <p:spPr>
          <a:xfrm>
            <a:off x="457200" y="1184567"/>
            <a:ext cx="8229600" cy="4525963"/>
          </a:xfrm>
        </p:spPr>
        <p:txBody>
          <a:bodyPr/>
          <a:lstStyle>
            <a:lvl1pPr marL="257175" indent="-257175">
              <a:buClr>
                <a:srgbClr val="FF0000"/>
              </a:buClr>
              <a:buFont typeface="ZapfDingbatsITC" charset="0"/>
              <a:buChar char="❈"/>
              <a:defRPr/>
            </a:lvl1pPr>
            <a:lvl2pPr marL="557530" indent="-214630">
              <a:buClr>
                <a:srgbClr val="FF0000"/>
              </a:buClr>
              <a:buFont typeface="ArialUnicodeMS" charset="0"/>
              <a:buChar char="❆"/>
              <a:defRPr/>
            </a:lvl2pPr>
            <a:lvl3pPr marL="857250" indent="-171450">
              <a:buClr>
                <a:srgbClr val="FF0000"/>
              </a:buClr>
              <a:buFont typeface="ZapfDingbatsITC" charset="0"/>
              <a:buChar char="❁"/>
              <a:defRPr/>
            </a:lvl3pPr>
            <a:lvl4pPr marL="1200150" indent="-171450">
              <a:buClr>
                <a:srgbClr val="FF0000"/>
              </a:buClr>
              <a:buFont typeface="ZapfDingbatsITC" charset="0"/>
              <a:buChar char="✥"/>
              <a:defRPr/>
            </a:lvl4pPr>
            <a:lvl5pPr marL="1543050" indent="-171450">
              <a:buClr>
                <a:srgbClr val="FF0000"/>
              </a:buClr>
              <a:buFont typeface="Wingdings" panose="05000000000000000000" pitchFamily="2" charset="2"/>
              <a:buChar char="Ø"/>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11" name="标题 1"/>
          <p:cNvSpPr>
            <a:spLocks noGrp="1"/>
          </p:cNvSpPr>
          <p:nvPr>
            <p:ph type="ctrTitle"/>
          </p:nvPr>
        </p:nvSpPr>
        <p:spPr>
          <a:xfrm>
            <a:off x="457200" y="212389"/>
            <a:ext cx="7938000" cy="711200"/>
          </a:xfrm>
        </p:spPr>
        <p:txBody>
          <a:bodyPr>
            <a:normAutofit/>
          </a:bodyPr>
          <a:lstStyle>
            <a:lvl1pPr algn="l">
              <a:defRPr lang="zh-CN" altLang="en-US" sz="2800" b="1" kern="120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zh-CN" altLang="en-US"/>
              <a:t>单击此处编辑母版标题样式</a:t>
            </a:r>
            <a:endParaRPr lang="zh-CN" altLang="en-US" dirty="0"/>
          </a:p>
        </p:txBody>
      </p:sp>
      <p:sp>
        <p:nvSpPr>
          <p:cNvPr id="8" name="Date Placeholder 18"/>
          <p:cNvSpPr>
            <a:spLocks noGrp="1"/>
          </p:cNvSpPr>
          <p:nvPr>
            <p:ph type="dt" sz="half" idx="10"/>
          </p:nvPr>
        </p:nvSpPr>
        <p:spPr>
          <a:xfrm>
            <a:off x="207963" y="6467475"/>
            <a:ext cx="1111250" cy="390525"/>
          </a:xfrm>
        </p:spPr>
        <p:txBody>
          <a:bodyPr/>
          <a:lstStyle>
            <a:lvl1pPr>
              <a:defRPr sz="1500"/>
            </a:lvl1pPr>
          </a:lstStyle>
          <a:p>
            <a:fld id="{8B2E2F60-1AFB-44FC-A898-A36D0F13B8A0}" type="datetimeFigureOut">
              <a:rPr lang="en-US" altLang="zh-CN"/>
            </a:fld>
            <a:endParaRPr lang="en-US" altLang="zh-CN"/>
          </a:p>
        </p:txBody>
      </p:sp>
      <p:sp>
        <p:nvSpPr>
          <p:cNvPr id="9" name="Slide Number Placeholder 19"/>
          <p:cNvSpPr>
            <a:spLocks noGrp="1"/>
          </p:cNvSpPr>
          <p:nvPr>
            <p:ph type="sldNum" sz="quarter" idx="11"/>
          </p:nvPr>
        </p:nvSpPr>
        <p:spPr>
          <a:xfrm>
            <a:off x="8088313" y="6467475"/>
            <a:ext cx="898525" cy="390525"/>
          </a:xfrm>
        </p:spPr>
        <p:txBody>
          <a:bodyPr/>
          <a:lstStyle>
            <a:lvl1pPr>
              <a:defRPr sz="1500"/>
            </a:lvl1pPr>
          </a:lstStyle>
          <a:p>
            <a:fld id="{C8AB4F8D-8C2C-4D4C-87A0-FA97D8965CC5}"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lstStyle>
            <a:lvl1pPr eaLnBrk="1" hangingPunct="1">
              <a:defRPr sz="900">
                <a:solidFill>
                  <a:srgbClr val="898989"/>
                </a:solidFill>
              </a:defRPr>
            </a:lvl1pPr>
          </a:lstStyle>
          <a:p>
            <a:fld id="{D1F71F91-805C-4029-991F-6EF8272FDEB4}" type="datetimeFigureOut">
              <a:rPr lang="en-US" altLang="zh-CN"/>
            </a:fld>
            <a:endParaRPr lang="en-US" altLang="zh-CN" dirty="0"/>
          </a:p>
        </p:txBody>
      </p:sp>
      <p:sp>
        <p:nvSpPr>
          <p:cNvPr id="6" name="幻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eaLnBrk="1" hangingPunct="1">
              <a:defRPr sz="900">
                <a:solidFill>
                  <a:srgbClr val="898989"/>
                </a:solidFill>
              </a:defRPr>
            </a:lvl1pPr>
          </a:lstStyle>
          <a:p>
            <a:fld id="{FDBD3D61-95C9-4652-9BA7-EB4D5C852ACA}" type="slidenum">
              <a:rPr lang="en-US" altLang="zh-CN"/>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342900" rtl="0" eaLnBrk="1" fontAlgn="base" hangingPunct="1">
        <a:spcBef>
          <a:spcPct val="0"/>
        </a:spcBef>
        <a:spcAft>
          <a:spcPct val="0"/>
        </a:spcAft>
        <a:defRPr sz="3300" kern="1200">
          <a:solidFill>
            <a:schemeClr val="tx1"/>
          </a:solidFill>
          <a:latin typeface="+mj-lt"/>
          <a:ea typeface="+mj-ea"/>
          <a:cs typeface="+mj-cs"/>
        </a:defRPr>
      </a:lvl1pPr>
      <a:lvl2pPr algn="ctr" defTabSz="342900" rtl="0" eaLnBrk="1" fontAlgn="base" hangingPunct="1">
        <a:spcBef>
          <a:spcPct val="0"/>
        </a:spcBef>
        <a:spcAft>
          <a:spcPct val="0"/>
        </a:spcAft>
        <a:defRPr sz="3300">
          <a:solidFill>
            <a:schemeClr val="tx1"/>
          </a:solidFill>
          <a:latin typeface="Calibri" panose="020F0502020204030204" pitchFamily="34" charset="0"/>
        </a:defRPr>
      </a:lvl2pPr>
      <a:lvl3pPr algn="ctr" defTabSz="342900" rtl="0" eaLnBrk="1" fontAlgn="base" hangingPunct="1">
        <a:spcBef>
          <a:spcPct val="0"/>
        </a:spcBef>
        <a:spcAft>
          <a:spcPct val="0"/>
        </a:spcAft>
        <a:defRPr sz="3300">
          <a:solidFill>
            <a:schemeClr val="tx1"/>
          </a:solidFill>
          <a:latin typeface="Calibri" panose="020F0502020204030204" pitchFamily="34" charset="0"/>
        </a:defRPr>
      </a:lvl3pPr>
      <a:lvl4pPr algn="ctr" defTabSz="342900" rtl="0" eaLnBrk="1" fontAlgn="base" hangingPunct="1">
        <a:spcBef>
          <a:spcPct val="0"/>
        </a:spcBef>
        <a:spcAft>
          <a:spcPct val="0"/>
        </a:spcAft>
        <a:defRPr sz="3300">
          <a:solidFill>
            <a:schemeClr val="tx1"/>
          </a:solidFill>
          <a:latin typeface="Calibri" panose="020F0502020204030204" pitchFamily="34" charset="0"/>
        </a:defRPr>
      </a:lvl4pPr>
      <a:lvl5pPr algn="ctr" defTabSz="342900" rtl="0" eaLnBrk="1" fontAlgn="base" hangingPunct="1">
        <a:spcBef>
          <a:spcPct val="0"/>
        </a:spcBef>
        <a:spcAft>
          <a:spcPct val="0"/>
        </a:spcAft>
        <a:defRPr sz="3300">
          <a:solidFill>
            <a:schemeClr val="tx1"/>
          </a:solidFill>
          <a:latin typeface="Calibri" panose="020F0502020204030204" pitchFamily="34" charset="0"/>
        </a:defRPr>
      </a:lvl5pPr>
      <a:lvl6pPr marL="457200" algn="ctr" defTabSz="342900" rtl="0" eaLnBrk="1" fontAlgn="base" hangingPunct="1">
        <a:spcBef>
          <a:spcPct val="0"/>
        </a:spcBef>
        <a:spcAft>
          <a:spcPct val="0"/>
        </a:spcAft>
        <a:defRPr sz="3300">
          <a:solidFill>
            <a:schemeClr val="tx1"/>
          </a:solidFill>
          <a:latin typeface="Calibri" panose="020F0502020204030204" pitchFamily="34" charset="0"/>
        </a:defRPr>
      </a:lvl6pPr>
      <a:lvl7pPr marL="914400" algn="ctr" defTabSz="342900" rtl="0" eaLnBrk="1" fontAlgn="base" hangingPunct="1">
        <a:spcBef>
          <a:spcPct val="0"/>
        </a:spcBef>
        <a:spcAft>
          <a:spcPct val="0"/>
        </a:spcAft>
        <a:defRPr sz="3300">
          <a:solidFill>
            <a:schemeClr val="tx1"/>
          </a:solidFill>
          <a:latin typeface="Calibri" panose="020F0502020204030204" pitchFamily="34" charset="0"/>
        </a:defRPr>
      </a:lvl7pPr>
      <a:lvl8pPr marL="1371600" algn="ctr" defTabSz="342900" rtl="0" eaLnBrk="1" fontAlgn="base" hangingPunct="1">
        <a:spcBef>
          <a:spcPct val="0"/>
        </a:spcBef>
        <a:spcAft>
          <a:spcPct val="0"/>
        </a:spcAft>
        <a:defRPr sz="3300">
          <a:solidFill>
            <a:schemeClr val="tx1"/>
          </a:solidFill>
          <a:latin typeface="Calibri" panose="020F0502020204030204" pitchFamily="34" charset="0"/>
        </a:defRPr>
      </a:lvl8pPr>
      <a:lvl9pPr marL="1828800" algn="ctr" defTabSz="342900" rtl="0" eaLnBrk="1" fontAlgn="base" hangingPunct="1">
        <a:spcBef>
          <a:spcPct val="0"/>
        </a:spcBef>
        <a:spcAft>
          <a:spcPct val="0"/>
        </a:spcAft>
        <a:defRPr sz="3300">
          <a:solidFill>
            <a:schemeClr val="tx1"/>
          </a:solidFill>
          <a:latin typeface="Calibri" panose="020F0502020204030204" pitchFamily="34" charset="0"/>
        </a:defRPr>
      </a:lvl9pPr>
    </p:titleStyle>
    <p:bodyStyle>
      <a:lvl1pPr marL="257175" indent="-257175" algn="l" defTabSz="342900"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530" indent="-214630" algn="l" defTabSz="342900" rtl="0" eaLnBrk="1" fontAlgn="base" hangingPunct="1">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defTabSz="342900" rtl="0" eaLnBrk="1" fontAlgn="base" hangingPunct="1">
        <a:spcBef>
          <a:spcPct val="20000"/>
        </a:spcBef>
        <a:spcAft>
          <a:spcPct val="0"/>
        </a:spcAft>
        <a:buFont typeface="Arial" panose="020B0604020202020204" pitchFamily="34" charset="0"/>
        <a:buChar char="•"/>
        <a:defRPr kern="1200">
          <a:solidFill>
            <a:schemeClr val="tx1"/>
          </a:solidFill>
          <a:latin typeface="+mn-lt"/>
          <a:ea typeface="+mn-ea"/>
          <a:cs typeface="+mn-cs"/>
        </a:defRPr>
      </a:lvl3pPr>
      <a:lvl4pPr marL="1200150" indent="-171450" algn="l" defTabSz="342900"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defTabSz="342900"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9pPr>
    </p:bodyStyle>
    <p:otherStyle>
      <a:defPPr>
        <a:defRPr lang="zh-CN"/>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2.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2.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47.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slideLayout" Target="../slideLayouts/slideLayout2.xml"/><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48.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2.xml"/><Relationship Id="rId2" Type="http://schemas.openxmlformats.org/officeDocument/2006/relationships/image" Target="../media/image52.png"/><Relationship Id="rId1" Type="http://schemas.openxmlformats.org/officeDocument/2006/relationships/image" Target="../media/image5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rtlCol="0"/>
          <a:lstStyle/>
          <a:p>
            <a:pPr eaLnBrk="1" fontAlgn="auto" hangingPunct="1">
              <a:spcAft>
                <a:spcPts val="0"/>
              </a:spcAft>
              <a:defRPr/>
            </a:pPr>
            <a:r>
              <a:rPr lang="zh-CN" altLang="en-US" dirty="0"/>
              <a:t>大模型训练</a:t>
            </a:r>
            <a:endParaRPr dirty="0"/>
          </a:p>
        </p:txBody>
      </p:sp>
      <p:sp>
        <p:nvSpPr>
          <p:cNvPr id="3" name="Subtitle 2"/>
          <p:cNvSpPr>
            <a:spLocks noGrp="1"/>
          </p:cNvSpPr>
          <p:nvPr>
            <p:ph type="subTitle" idx="1"/>
          </p:nvPr>
        </p:nvSpPr>
        <p:spPr/>
        <p:txBody>
          <a:bodyPr rtlCol="0">
            <a:normAutofit/>
          </a:bodyPr>
          <a:lstStyle/>
          <a:p>
            <a:pPr eaLnBrk="1" fontAlgn="auto" hangingPunct="1">
              <a:spcAft>
                <a:spcPts val="0"/>
              </a:spcAft>
              <a:buFont typeface="Arial" panose="020B0604020202020204"/>
              <a:buNone/>
              <a:defRPr/>
            </a:pPr>
            <a:r>
              <a:rPr lang="zh-CN" altLang="en-US" dirty="0"/>
              <a:t>黄睿勤</a:t>
            </a:r>
            <a:endParaRPr lang="en-US" altLang="zh-CN" dirty="0"/>
          </a:p>
          <a:p>
            <a:pPr eaLnBrk="1" fontAlgn="auto" hangingPunct="1">
              <a:spcAft>
                <a:spcPts val="0"/>
              </a:spcAft>
              <a:buFont typeface="Arial" panose="020B0604020202020204"/>
              <a:buNone/>
              <a:defRPr/>
            </a:pPr>
            <a:r>
              <a:rPr lang="en-US" dirty="0"/>
              <a:t>ruiqin-huang.academic@outlook.com</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 </a:t>
            </a:r>
            <a:r>
              <a:rPr lang="zh-CN" altLang="en-US" b="1" dirty="0"/>
              <a:t>基本的数据预处理工作流程通常包括五个步骤：</a:t>
            </a:r>
            <a:endParaRPr lang="en-US" altLang="zh-CN" b="1" dirty="0"/>
          </a:p>
          <a:p>
            <a:pPr lvl="1"/>
            <a:r>
              <a:rPr lang="zh-CN" altLang="en-US" dirty="0"/>
              <a:t>（</a:t>
            </a:r>
            <a:r>
              <a:rPr lang="en-US" altLang="zh-CN" dirty="0"/>
              <a:t>1</a:t>
            </a:r>
            <a:r>
              <a:rPr lang="zh-CN" altLang="en-US" dirty="0"/>
              <a:t>）数据收集</a:t>
            </a:r>
            <a:endParaRPr lang="en-US" altLang="zh-CN" dirty="0"/>
          </a:p>
          <a:p>
            <a:pPr lvl="1"/>
            <a:r>
              <a:rPr lang="zh-CN" altLang="en-US" dirty="0"/>
              <a:t>（</a:t>
            </a:r>
            <a:r>
              <a:rPr lang="en-US" altLang="zh-CN" dirty="0"/>
              <a:t>2</a:t>
            </a:r>
            <a:r>
              <a:rPr lang="zh-CN" altLang="en-US" dirty="0"/>
              <a:t>）数据过滤</a:t>
            </a:r>
            <a:endParaRPr lang="en-US" altLang="zh-CN" dirty="0"/>
          </a:p>
          <a:p>
            <a:pPr lvl="1"/>
            <a:r>
              <a:rPr lang="zh-CN" altLang="en-US" dirty="0"/>
              <a:t>（</a:t>
            </a:r>
            <a:r>
              <a:rPr lang="en-US" altLang="zh-CN" dirty="0"/>
              <a:t>3</a:t>
            </a:r>
            <a:r>
              <a:rPr lang="zh-CN" altLang="en-US" dirty="0"/>
              <a:t>）数据去重</a:t>
            </a:r>
            <a:endParaRPr lang="en-US" altLang="zh-CN" dirty="0"/>
          </a:p>
          <a:p>
            <a:pPr lvl="1"/>
            <a:r>
              <a:rPr lang="zh-CN" altLang="en-US" dirty="0"/>
              <a:t>（</a:t>
            </a:r>
            <a:r>
              <a:rPr lang="en-US" altLang="zh-CN" dirty="0"/>
              <a:t>4</a:t>
            </a:r>
            <a:r>
              <a:rPr lang="zh-CN" altLang="en-US" dirty="0"/>
              <a:t>）数据标准化</a:t>
            </a:r>
            <a:endParaRPr lang="en-US" altLang="zh-CN" dirty="0"/>
          </a:p>
          <a:p>
            <a:pPr lvl="1"/>
            <a:r>
              <a:rPr lang="zh-CN" altLang="en-US" dirty="0"/>
              <a:t>（</a:t>
            </a:r>
            <a:r>
              <a:rPr lang="en-US" altLang="zh-CN" dirty="0"/>
              <a:t>5</a:t>
            </a:r>
            <a:r>
              <a:rPr lang="zh-CN" altLang="en-US" dirty="0"/>
              <a:t>）数据审查</a:t>
            </a:r>
            <a:endParaRPr lang="zh-CN" altLang="en-US" dirty="0"/>
          </a:p>
          <a:p>
            <a:endParaRPr lang="zh-CN" altLang="en-US" dirty="0"/>
          </a:p>
        </p:txBody>
      </p:sp>
      <p:sp>
        <p:nvSpPr>
          <p:cNvPr id="3" name="标题 2"/>
          <p:cNvSpPr>
            <a:spLocks noGrp="1"/>
          </p:cNvSpPr>
          <p:nvPr>
            <p:ph type="ctrTitle"/>
          </p:nvPr>
        </p:nvSpPr>
        <p:spPr/>
        <p:txBody>
          <a:bodyPr/>
          <a:lstStyle/>
          <a:p>
            <a:r>
              <a:rPr lang="zh-CN" altLang="en-US" dirty="0"/>
              <a:t>训练步骤</a:t>
            </a:r>
            <a:r>
              <a:rPr lang="en-US" altLang="zh-CN" dirty="0"/>
              <a:t>—</a:t>
            </a:r>
            <a:r>
              <a:rPr lang="zh-CN" altLang="en-US" dirty="0"/>
              <a:t>数据准备</a:t>
            </a:r>
            <a:endParaRPr lang="zh-CN" altLang="en-US" dirty="0"/>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49269" y="1656131"/>
            <a:ext cx="4305952" cy="45259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b="1" dirty="0"/>
              <a:t> 数据收集</a:t>
            </a:r>
            <a:endParaRPr lang="en-US" altLang="zh-CN" b="1" dirty="0"/>
          </a:p>
          <a:p>
            <a:pPr lvl="1"/>
            <a:r>
              <a:rPr lang="zh-CN" altLang="en-US" dirty="0"/>
              <a:t> 依据需求选择数据来源</a:t>
            </a:r>
            <a:endParaRPr lang="en-US" altLang="zh-CN" dirty="0"/>
          </a:p>
          <a:p>
            <a:pPr lvl="1"/>
            <a:r>
              <a:rPr lang="zh-CN" altLang="en-US" dirty="0"/>
              <a:t> 数据解析</a:t>
            </a:r>
            <a:r>
              <a:rPr lang="en-US" altLang="zh-CN" dirty="0"/>
              <a:t> </a:t>
            </a:r>
            <a:endParaRPr lang="en-US" altLang="zh-CN" dirty="0"/>
          </a:p>
          <a:p>
            <a:pPr lvl="2"/>
            <a:r>
              <a:rPr lang="en-US" altLang="zh-CN" dirty="0"/>
              <a:t> </a:t>
            </a:r>
            <a:r>
              <a:rPr lang="zh-CN" altLang="en-US" dirty="0"/>
              <a:t>网页数据</a:t>
            </a:r>
            <a:r>
              <a:rPr lang="en-US" altLang="zh-CN" dirty="0"/>
              <a:t>HTML</a:t>
            </a:r>
            <a:r>
              <a:rPr lang="zh-CN" altLang="en-US" dirty="0"/>
              <a:t>解析</a:t>
            </a:r>
            <a:endParaRPr lang="en-US" altLang="zh-CN" dirty="0"/>
          </a:p>
          <a:p>
            <a:pPr lvl="1"/>
            <a:r>
              <a:rPr lang="zh-CN" altLang="en-US" dirty="0"/>
              <a:t> 数据更新</a:t>
            </a:r>
            <a:endParaRPr lang="en-US" altLang="zh-CN" dirty="0"/>
          </a:p>
          <a:p>
            <a:pPr lvl="3"/>
            <a:endParaRPr lang="zh-CN" altLang="en-US" dirty="0"/>
          </a:p>
        </p:txBody>
      </p:sp>
      <p:sp>
        <p:nvSpPr>
          <p:cNvPr id="3" name="标题 2"/>
          <p:cNvSpPr>
            <a:spLocks noGrp="1"/>
          </p:cNvSpPr>
          <p:nvPr>
            <p:ph type="ctrTitle"/>
          </p:nvPr>
        </p:nvSpPr>
        <p:spPr/>
        <p:txBody>
          <a:bodyPr/>
          <a:lstStyle/>
          <a:p>
            <a:r>
              <a:rPr lang="zh-CN" altLang="en-US" dirty="0"/>
              <a:t>训练步骤</a:t>
            </a:r>
            <a:r>
              <a:rPr lang="en-US" altLang="zh-CN" dirty="0"/>
              <a:t>—</a:t>
            </a:r>
            <a:r>
              <a:rPr lang="zh-CN" altLang="en-US" dirty="0"/>
              <a:t>数据准备</a:t>
            </a:r>
            <a:endParaRPr lang="zh-CN" altLang="en-US" dirty="0"/>
          </a:p>
        </p:txBody>
      </p:sp>
      <p:pic>
        <p:nvPicPr>
          <p:cNvPr id="51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44790" y="1007848"/>
            <a:ext cx="5299210" cy="49326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b="1" dirty="0"/>
              <a:t> </a:t>
            </a:r>
            <a:r>
              <a:rPr lang="zh-CN" altLang="en-US" b="1" dirty="0"/>
              <a:t>数据收集</a:t>
            </a:r>
            <a:endParaRPr lang="en-US" altLang="zh-CN" b="1" dirty="0"/>
          </a:p>
          <a:p>
            <a:pPr lvl="1"/>
            <a:r>
              <a:rPr lang="zh-CN" altLang="en-US" dirty="0"/>
              <a:t> 混合数据采样配比</a:t>
            </a:r>
            <a:endParaRPr lang="en-US" altLang="zh-CN" dirty="0"/>
          </a:p>
          <a:p>
            <a:pPr lvl="2"/>
            <a:r>
              <a:rPr lang="en-US" altLang="zh-CN" dirty="0"/>
              <a:t> </a:t>
            </a:r>
            <a:r>
              <a:rPr lang="zh-CN" altLang="en-US" dirty="0"/>
              <a:t>来自不同领域的数据具有不同的语义特征和知识。通过以不同比例混合数据（不同的 数据分布）会影响</a:t>
            </a:r>
            <a:r>
              <a:rPr lang="en-US" altLang="zh-CN" dirty="0"/>
              <a:t>LLM</a:t>
            </a:r>
            <a:r>
              <a:rPr lang="zh-CN" altLang="en-US" dirty="0"/>
              <a:t>在下游任务的性能</a:t>
            </a:r>
            <a:endParaRPr lang="en-US" altLang="zh-CN" dirty="0"/>
          </a:p>
          <a:p>
            <a:pPr lvl="2"/>
            <a:r>
              <a:rPr lang="zh-CN" altLang="en-US" dirty="0"/>
              <a:t> 以</a:t>
            </a:r>
            <a:r>
              <a:rPr lang="en-US" altLang="zh-CN" dirty="0"/>
              <a:t>Llama-3.1</a:t>
            </a:r>
            <a:r>
              <a:rPr lang="zh-CN" altLang="en-US" dirty="0"/>
              <a:t>预训练为例</a:t>
            </a:r>
            <a:endParaRPr lang="en-US" altLang="zh-CN" dirty="0"/>
          </a:p>
          <a:p>
            <a:pPr lvl="3"/>
            <a:r>
              <a:rPr lang="en-US" altLang="zh-CN" dirty="0"/>
              <a:t> 50%</a:t>
            </a:r>
            <a:r>
              <a:rPr lang="zh-CN" altLang="en-US" dirty="0"/>
              <a:t> 通用知识</a:t>
            </a:r>
            <a:endParaRPr lang="en-US" altLang="zh-CN" dirty="0"/>
          </a:p>
          <a:p>
            <a:pPr lvl="3"/>
            <a:r>
              <a:rPr lang="en-US" altLang="zh-CN" dirty="0"/>
              <a:t> 25% </a:t>
            </a:r>
            <a:r>
              <a:rPr lang="zh-CN" altLang="en-US" dirty="0"/>
              <a:t>数学及推理相关</a:t>
            </a:r>
            <a:endParaRPr lang="en-US" altLang="zh-CN" dirty="0"/>
          </a:p>
          <a:p>
            <a:pPr lvl="3"/>
            <a:r>
              <a:rPr lang="en-US" altLang="zh-CN" dirty="0"/>
              <a:t> 17% </a:t>
            </a:r>
            <a:r>
              <a:rPr lang="zh-CN" altLang="en-US" dirty="0"/>
              <a:t>代码相关</a:t>
            </a:r>
            <a:endParaRPr lang="en-US" altLang="zh-CN" dirty="0"/>
          </a:p>
          <a:p>
            <a:pPr lvl="3"/>
            <a:r>
              <a:rPr lang="en-US" altLang="zh-CN" dirty="0"/>
              <a:t> 8% </a:t>
            </a:r>
            <a:r>
              <a:rPr lang="zh-CN" altLang="en-US" dirty="0"/>
              <a:t>多语言数据</a:t>
            </a:r>
            <a:endParaRPr lang="en-US" altLang="zh-CN" dirty="0"/>
          </a:p>
          <a:p>
            <a:pPr lvl="2"/>
            <a:r>
              <a:rPr lang="zh-CN" altLang="en-US" dirty="0"/>
              <a:t> 为了增强模型多语言能力，需要考虑多语种数据集并寻找最佳配比</a:t>
            </a:r>
            <a:endParaRPr lang="en-US" altLang="zh-CN" dirty="0"/>
          </a:p>
          <a:p>
            <a:pPr lvl="1"/>
            <a:endParaRPr lang="zh-CN" altLang="en-US" dirty="0"/>
          </a:p>
        </p:txBody>
      </p:sp>
      <p:sp>
        <p:nvSpPr>
          <p:cNvPr id="3" name="标题 2"/>
          <p:cNvSpPr>
            <a:spLocks noGrp="1"/>
          </p:cNvSpPr>
          <p:nvPr>
            <p:ph type="ctrTitle"/>
          </p:nvPr>
        </p:nvSpPr>
        <p:spPr/>
        <p:txBody>
          <a:bodyPr/>
          <a:lstStyle/>
          <a:p>
            <a:r>
              <a:rPr lang="zh-CN" altLang="en-US" dirty="0"/>
              <a:t>训练步骤</a:t>
            </a:r>
            <a:r>
              <a:rPr lang="en-US" altLang="zh-CN" dirty="0"/>
              <a:t>—</a:t>
            </a:r>
            <a:r>
              <a:rPr lang="zh-CN" altLang="en-US" dirty="0"/>
              <a:t>数据准备</a:t>
            </a:r>
            <a:endParaRPr lang="zh-CN" altLang="en-US" dirty="0"/>
          </a:p>
        </p:txBody>
      </p:sp>
      <p:pic>
        <p:nvPicPr>
          <p:cNvPr id="4" name="图片 3"/>
          <p:cNvPicPr>
            <a:picLocks noChangeAspect="1"/>
          </p:cNvPicPr>
          <p:nvPr/>
        </p:nvPicPr>
        <p:blipFill>
          <a:blip r:embed="rId1"/>
          <a:stretch>
            <a:fillRect/>
          </a:stretch>
        </p:blipFill>
        <p:spPr>
          <a:xfrm>
            <a:off x="1817122" y="4378975"/>
            <a:ext cx="5509755" cy="190843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b="1" dirty="0"/>
              <a:t> </a:t>
            </a:r>
            <a:r>
              <a:rPr lang="zh-CN" altLang="en-US" b="1" dirty="0"/>
              <a:t>补充：数据训练顺序</a:t>
            </a:r>
            <a:endParaRPr lang="en-US" altLang="zh-CN" b="1" dirty="0"/>
          </a:p>
          <a:p>
            <a:pPr lvl="1"/>
            <a:r>
              <a:rPr lang="en-US" altLang="zh-CN" dirty="0"/>
              <a:t> </a:t>
            </a:r>
            <a:r>
              <a:rPr lang="zh-CN" altLang="en-US" dirty="0"/>
              <a:t>假设模型学习和人类一样，存在一个接收知识顺序，输入模型的数据是否也应该分层，由简到繁？</a:t>
            </a:r>
            <a:endParaRPr lang="en-US" altLang="zh-CN" dirty="0"/>
          </a:p>
          <a:p>
            <a:pPr lvl="1"/>
            <a:r>
              <a:rPr lang="en-US" altLang="zh-CN" dirty="0"/>
              <a:t> </a:t>
            </a:r>
            <a:r>
              <a:rPr lang="zh-CN" altLang="en-US" dirty="0"/>
              <a:t>现有研究（</a:t>
            </a:r>
            <a:r>
              <a:rPr lang="en-US" altLang="zh-CN" dirty="0"/>
              <a:t>https://arxiv.org/abs/2307.14430</a:t>
            </a:r>
            <a:r>
              <a:rPr lang="zh-CN" altLang="en-US" dirty="0"/>
              <a:t>）表示使用特定数据顺序进行训练可以带来更快的学习速度（</a:t>
            </a:r>
            <a:r>
              <a:rPr lang="en-US" altLang="zh-CN" dirty="0"/>
              <a:t>loss</a:t>
            </a:r>
            <a:r>
              <a:rPr lang="zh-CN" altLang="en-US" dirty="0"/>
              <a:t>下降更快）。</a:t>
            </a:r>
            <a:endParaRPr lang="zh-CN" altLang="en-US" dirty="0"/>
          </a:p>
          <a:p>
            <a:pPr lvl="1"/>
            <a:endParaRPr lang="en-US" altLang="zh-CN" dirty="0"/>
          </a:p>
          <a:p>
            <a:pPr lvl="1"/>
            <a:endParaRPr lang="en-US" altLang="zh-CN" dirty="0"/>
          </a:p>
          <a:p>
            <a:pPr lvl="1"/>
            <a:endParaRPr lang="zh-CN" altLang="en-US" dirty="0"/>
          </a:p>
        </p:txBody>
      </p:sp>
      <p:sp>
        <p:nvSpPr>
          <p:cNvPr id="3" name="标题 2"/>
          <p:cNvSpPr>
            <a:spLocks noGrp="1"/>
          </p:cNvSpPr>
          <p:nvPr>
            <p:ph type="ctrTitle"/>
          </p:nvPr>
        </p:nvSpPr>
        <p:spPr/>
        <p:txBody>
          <a:bodyPr/>
          <a:lstStyle/>
          <a:p>
            <a:r>
              <a:rPr lang="zh-CN" altLang="en-US" dirty="0"/>
              <a:t>训练步骤</a:t>
            </a:r>
            <a:r>
              <a:rPr lang="en-US" altLang="zh-CN" dirty="0"/>
              <a:t>—</a:t>
            </a:r>
            <a:r>
              <a:rPr lang="zh-CN" altLang="en-US" dirty="0"/>
              <a:t>数据准备</a:t>
            </a:r>
            <a:endParaRPr lang="zh-CN" altLang="en-US" dirty="0"/>
          </a:p>
        </p:txBody>
      </p:sp>
      <p:pic>
        <p:nvPicPr>
          <p:cNvPr id="5" name="图片 4"/>
          <p:cNvPicPr>
            <a:picLocks noChangeAspect="1"/>
          </p:cNvPicPr>
          <p:nvPr/>
        </p:nvPicPr>
        <p:blipFill>
          <a:blip r:embed="rId1"/>
          <a:stretch>
            <a:fillRect/>
          </a:stretch>
        </p:blipFill>
        <p:spPr>
          <a:xfrm>
            <a:off x="457200" y="3629270"/>
            <a:ext cx="8118975" cy="217145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b="1" dirty="0"/>
              <a:t> 补充：数据训练顺序</a:t>
            </a:r>
            <a:endParaRPr lang="en-US" altLang="zh-CN" b="1" dirty="0"/>
          </a:p>
          <a:p>
            <a:pPr lvl="1"/>
            <a:r>
              <a:rPr lang="en-US" altLang="zh-CN" dirty="0"/>
              <a:t> </a:t>
            </a:r>
            <a:r>
              <a:rPr lang="en-US" altLang="zh-CN" dirty="0" err="1"/>
              <a:t>MindLLM</a:t>
            </a:r>
            <a:r>
              <a:rPr lang="zh-CN" altLang="en-US" dirty="0"/>
              <a:t>明德大模型探究逐类别方式学习，发现模型易遗忘早期阶段获得的知识，验证损失更高且不稳定。但是在</a:t>
            </a:r>
            <a:r>
              <a:rPr lang="zh-CN" altLang="en-US" dirty="0">
                <a:solidFill>
                  <a:srgbClr val="292929"/>
                </a:solidFill>
                <a:effectLst/>
              </a:rPr>
              <a:t>上下文学习场景性能有提高。</a:t>
            </a:r>
            <a:endParaRPr lang="zh-CN" altLang="en-US" dirty="0"/>
          </a:p>
          <a:p>
            <a:endParaRPr lang="zh-CN" altLang="en-US" dirty="0"/>
          </a:p>
        </p:txBody>
      </p:sp>
      <p:sp>
        <p:nvSpPr>
          <p:cNvPr id="3" name="标题 2"/>
          <p:cNvSpPr>
            <a:spLocks noGrp="1"/>
          </p:cNvSpPr>
          <p:nvPr>
            <p:ph type="ctrTitle"/>
          </p:nvPr>
        </p:nvSpPr>
        <p:spPr/>
        <p:txBody>
          <a:bodyPr/>
          <a:lstStyle/>
          <a:p>
            <a:r>
              <a:rPr lang="zh-CN" altLang="en-US" dirty="0"/>
              <a:t>训练步骤</a:t>
            </a:r>
            <a:r>
              <a:rPr lang="en-US" altLang="zh-CN" dirty="0"/>
              <a:t>—</a:t>
            </a:r>
            <a:r>
              <a:rPr lang="zh-CN" altLang="en-US" dirty="0"/>
              <a:t>数据准备</a:t>
            </a:r>
            <a:endParaRPr lang="zh-CN" altLang="en-US" dirty="0"/>
          </a:p>
        </p:txBody>
      </p:sp>
      <p:pic>
        <p:nvPicPr>
          <p:cNvPr id="4" name="图片 3"/>
          <p:cNvPicPr>
            <a:picLocks noChangeAspect="1"/>
          </p:cNvPicPr>
          <p:nvPr/>
        </p:nvPicPr>
        <p:blipFill>
          <a:blip r:embed="rId1"/>
          <a:stretch>
            <a:fillRect/>
          </a:stretch>
        </p:blipFill>
        <p:spPr>
          <a:xfrm>
            <a:off x="1602341" y="2666710"/>
            <a:ext cx="5939317" cy="348808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199" y="1184567"/>
            <a:ext cx="8512139" cy="4525963"/>
          </a:xfrm>
        </p:spPr>
        <p:txBody>
          <a:bodyPr/>
          <a:lstStyle/>
          <a:p>
            <a:r>
              <a:rPr lang="zh-CN" altLang="en-US" b="1" dirty="0"/>
              <a:t> 补充：数据训练格式</a:t>
            </a:r>
            <a:endParaRPr lang="en-US" altLang="zh-CN" b="1" dirty="0"/>
          </a:p>
          <a:p>
            <a:pPr lvl="1"/>
            <a:r>
              <a:rPr lang="zh-CN" altLang="en-US" dirty="0"/>
              <a:t> 不同的数据格式也会对模型能力学习速度有影响，尽管在数据完全相同的情况下，仅仅数据格式不同也会影响模型的能力习得</a:t>
            </a:r>
            <a:endParaRPr lang="en-US" altLang="zh-CN" dirty="0"/>
          </a:p>
          <a:p>
            <a:pPr lvl="2"/>
            <a:r>
              <a:rPr lang="en-US" altLang="zh-CN" dirty="0"/>
              <a:t> </a:t>
            </a:r>
            <a:r>
              <a:rPr lang="zh-CN" altLang="en-US" dirty="0"/>
              <a:t>例如，将数据结构化为思维链形式，可以有效提升模型的思维链推理能力</a:t>
            </a:r>
            <a:endParaRPr lang="zh-CN" altLang="en-US" dirty="0"/>
          </a:p>
        </p:txBody>
      </p:sp>
      <p:sp>
        <p:nvSpPr>
          <p:cNvPr id="3" name="标题 2"/>
          <p:cNvSpPr>
            <a:spLocks noGrp="1"/>
          </p:cNvSpPr>
          <p:nvPr>
            <p:ph type="ctrTitle"/>
          </p:nvPr>
        </p:nvSpPr>
        <p:spPr/>
        <p:txBody>
          <a:bodyPr/>
          <a:lstStyle/>
          <a:p>
            <a:r>
              <a:rPr lang="zh-CN" altLang="en-US" dirty="0"/>
              <a:t>训练步骤</a:t>
            </a:r>
            <a:r>
              <a:rPr lang="en-US" altLang="zh-CN" dirty="0"/>
              <a:t>—</a:t>
            </a:r>
            <a:r>
              <a:rPr lang="zh-CN" altLang="en-US" dirty="0"/>
              <a:t>数据准备</a:t>
            </a:r>
            <a:endParaRPr lang="zh-CN" altLang="en-US" dirty="0"/>
          </a:p>
        </p:txBody>
      </p:sp>
      <p:pic>
        <p:nvPicPr>
          <p:cNvPr id="4" name="图片 3"/>
          <p:cNvPicPr>
            <a:picLocks noChangeAspect="1"/>
          </p:cNvPicPr>
          <p:nvPr/>
        </p:nvPicPr>
        <p:blipFill>
          <a:blip r:embed="rId1"/>
          <a:stretch>
            <a:fillRect/>
          </a:stretch>
        </p:blipFill>
        <p:spPr>
          <a:xfrm>
            <a:off x="457200" y="3340493"/>
            <a:ext cx="8157681" cy="237003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b="1" dirty="0"/>
              <a:t> 数据过滤</a:t>
            </a:r>
            <a:endParaRPr lang="en-US" altLang="zh-CN" b="1" dirty="0"/>
          </a:p>
          <a:p>
            <a:pPr lvl="1"/>
            <a:r>
              <a:rPr lang="zh-CN" altLang="en-US" dirty="0"/>
              <a:t> 原则：多用高质量数据，少用低质量数据，隐私性，安全性</a:t>
            </a:r>
            <a:endParaRPr lang="en-US" altLang="zh-CN" dirty="0"/>
          </a:p>
          <a:p>
            <a:pPr lvl="1"/>
            <a:r>
              <a:rPr lang="zh-CN" altLang="en-US" dirty="0"/>
              <a:t> 基于规则的方法（启发式）</a:t>
            </a:r>
            <a:endParaRPr lang="en-US" altLang="zh-CN" dirty="0"/>
          </a:p>
          <a:p>
            <a:pPr lvl="2"/>
            <a:r>
              <a:rPr lang="en-US" altLang="zh-CN" dirty="0"/>
              <a:t> </a:t>
            </a:r>
            <a:r>
              <a:rPr lang="zh-CN" altLang="en-US" dirty="0"/>
              <a:t>文档级别过滤</a:t>
            </a:r>
            <a:endParaRPr lang="en-US" altLang="zh-CN" dirty="0"/>
          </a:p>
          <a:p>
            <a:pPr lvl="2"/>
            <a:r>
              <a:rPr lang="en-US" altLang="zh-CN" dirty="0"/>
              <a:t> </a:t>
            </a:r>
            <a:r>
              <a:rPr lang="zh-CN" altLang="en-US" dirty="0"/>
              <a:t>句子级别过滤</a:t>
            </a:r>
            <a:endParaRPr lang="en-US" altLang="zh-CN" dirty="0"/>
          </a:p>
          <a:p>
            <a:pPr lvl="1"/>
            <a:r>
              <a:rPr lang="zh-CN" altLang="en-US" dirty="0"/>
              <a:t> 基于模型的方法</a:t>
            </a:r>
            <a:endParaRPr lang="en-US" altLang="zh-CN" dirty="0"/>
          </a:p>
          <a:p>
            <a:pPr lvl="2"/>
            <a:r>
              <a:rPr lang="zh-CN" altLang="en-US" b="0" i="0" dirty="0">
                <a:solidFill>
                  <a:srgbClr val="191B1F"/>
                </a:solidFill>
                <a:effectLst/>
                <a:latin typeface="-apple-system"/>
              </a:rPr>
              <a:t>训练筛选模型来过滤低质量数据</a:t>
            </a:r>
            <a:endParaRPr lang="en-US" altLang="zh-CN" dirty="0"/>
          </a:p>
          <a:p>
            <a:pPr lvl="2"/>
            <a:r>
              <a:rPr lang="en-US" altLang="zh-CN" dirty="0"/>
              <a:t> </a:t>
            </a:r>
            <a:r>
              <a:rPr lang="en-US" altLang="zh-CN" dirty="0" err="1"/>
              <a:t>fasttext</a:t>
            </a:r>
            <a:r>
              <a:rPr lang="zh-CN" altLang="en-US" dirty="0"/>
              <a:t>、</a:t>
            </a:r>
            <a:r>
              <a:rPr lang="en-US" altLang="zh-CN" dirty="0"/>
              <a:t>Roberta-based classifiers</a:t>
            </a:r>
            <a:r>
              <a:rPr lang="zh-CN" altLang="en-US" dirty="0"/>
              <a:t>、</a:t>
            </a:r>
            <a:r>
              <a:rPr lang="en-US" altLang="zh-CN" dirty="0"/>
              <a:t>Feature Hash Based Linear Classifier</a:t>
            </a:r>
            <a:endParaRPr lang="en-US" altLang="zh-CN" dirty="0"/>
          </a:p>
          <a:p>
            <a:pPr lvl="1"/>
            <a:r>
              <a:rPr lang="zh-CN" altLang="en-US" dirty="0"/>
              <a:t> 隐私性：</a:t>
            </a:r>
            <a:r>
              <a:rPr lang="en-US" altLang="zh-CN" dirty="0"/>
              <a:t>PII</a:t>
            </a:r>
            <a:r>
              <a:rPr lang="zh-CN" altLang="en-US" dirty="0"/>
              <a:t>（</a:t>
            </a:r>
            <a:r>
              <a:rPr lang="en-US" altLang="zh-CN" dirty="0"/>
              <a:t>personally identifiable information</a:t>
            </a:r>
            <a:r>
              <a:rPr lang="zh-CN" altLang="en-US" dirty="0"/>
              <a:t>）信息去除</a:t>
            </a:r>
            <a:endParaRPr lang="en-US" altLang="zh-CN" dirty="0"/>
          </a:p>
          <a:p>
            <a:pPr lvl="2"/>
            <a:r>
              <a:rPr lang="zh-CN" altLang="en-US" dirty="0">
                <a:solidFill>
                  <a:srgbClr val="191B1F"/>
                </a:solidFill>
                <a:latin typeface="-apple-system"/>
              </a:rPr>
              <a:t> 使用正则表达式或命名实体识别 </a:t>
            </a:r>
            <a:r>
              <a:rPr lang="en-US" altLang="zh-CN" dirty="0">
                <a:solidFill>
                  <a:srgbClr val="191B1F"/>
                </a:solidFill>
                <a:latin typeface="-apple-system"/>
              </a:rPr>
              <a:t>(NER) </a:t>
            </a:r>
            <a:r>
              <a:rPr lang="zh-CN" altLang="en-US" dirty="0">
                <a:solidFill>
                  <a:srgbClr val="191B1F"/>
                </a:solidFill>
                <a:latin typeface="-apple-system"/>
              </a:rPr>
              <a:t>技术替换</a:t>
            </a:r>
            <a:r>
              <a:rPr lang="en-US" altLang="zh-CN" dirty="0">
                <a:solidFill>
                  <a:srgbClr val="191B1F"/>
                </a:solidFill>
                <a:latin typeface="-apple-system"/>
              </a:rPr>
              <a:t>PII</a:t>
            </a:r>
            <a:r>
              <a:rPr lang="zh-CN" altLang="en-US" dirty="0">
                <a:solidFill>
                  <a:srgbClr val="191B1F"/>
                </a:solidFill>
                <a:latin typeface="-apple-system"/>
              </a:rPr>
              <a:t>信息</a:t>
            </a:r>
            <a:endParaRPr lang="en-US" altLang="zh-CN" dirty="0">
              <a:solidFill>
                <a:srgbClr val="191B1F"/>
              </a:solidFill>
              <a:latin typeface="-apple-system"/>
            </a:endParaRPr>
          </a:p>
          <a:p>
            <a:pPr lvl="2"/>
            <a:r>
              <a:rPr lang="en-US" altLang="zh-CN" dirty="0">
                <a:solidFill>
                  <a:srgbClr val="191B1F"/>
                </a:solidFill>
                <a:latin typeface="-apple-system"/>
              </a:rPr>
              <a:t> </a:t>
            </a:r>
            <a:r>
              <a:rPr lang="zh-CN" altLang="en-US" dirty="0">
                <a:solidFill>
                  <a:srgbClr val="191B1F"/>
                </a:solidFill>
                <a:latin typeface="-apple-system"/>
              </a:rPr>
              <a:t>训练</a:t>
            </a:r>
            <a:r>
              <a:rPr lang="en-US" altLang="zh-CN" dirty="0">
                <a:solidFill>
                  <a:srgbClr val="191B1F"/>
                </a:solidFill>
                <a:latin typeface="-apple-system"/>
              </a:rPr>
              <a:t>seq2seq</a:t>
            </a:r>
            <a:r>
              <a:rPr lang="zh-CN" altLang="en-US" dirty="0">
                <a:solidFill>
                  <a:srgbClr val="191B1F"/>
                </a:solidFill>
                <a:latin typeface="-apple-system"/>
              </a:rPr>
              <a:t>模型删除或替换</a:t>
            </a:r>
            <a:r>
              <a:rPr lang="en-US" altLang="zh-CN" dirty="0">
                <a:solidFill>
                  <a:srgbClr val="191B1F"/>
                </a:solidFill>
                <a:latin typeface="-apple-system"/>
              </a:rPr>
              <a:t>PII</a:t>
            </a:r>
            <a:r>
              <a:rPr lang="zh-CN" altLang="en-US" dirty="0">
                <a:solidFill>
                  <a:srgbClr val="191B1F"/>
                </a:solidFill>
                <a:latin typeface="-apple-system"/>
              </a:rPr>
              <a:t>信息</a:t>
            </a:r>
            <a:endParaRPr lang="en-US" altLang="zh-CN" dirty="0"/>
          </a:p>
          <a:p>
            <a:pPr marL="685800" lvl="2" indent="0">
              <a:buNone/>
            </a:pPr>
            <a:endParaRPr lang="en-US" altLang="zh-CN" dirty="0"/>
          </a:p>
          <a:p>
            <a:pPr marL="685800" lvl="2" indent="0">
              <a:buNone/>
            </a:pPr>
            <a:endParaRPr lang="zh-CN" altLang="en-US" dirty="0"/>
          </a:p>
          <a:p>
            <a:pPr lvl="2"/>
            <a:endParaRPr lang="zh-CN" altLang="en-US" dirty="0"/>
          </a:p>
          <a:p>
            <a:pPr lvl="2"/>
            <a:endParaRPr lang="en-US" altLang="zh-CN" dirty="0"/>
          </a:p>
          <a:p>
            <a:endParaRPr lang="zh-CN" altLang="en-US" dirty="0"/>
          </a:p>
        </p:txBody>
      </p:sp>
      <p:sp>
        <p:nvSpPr>
          <p:cNvPr id="3" name="标题 2"/>
          <p:cNvSpPr>
            <a:spLocks noGrp="1"/>
          </p:cNvSpPr>
          <p:nvPr>
            <p:ph type="ctrTitle"/>
          </p:nvPr>
        </p:nvSpPr>
        <p:spPr/>
        <p:txBody>
          <a:bodyPr/>
          <a:lstStyle/>
          <a:p>
            <a:r>
              <a:rPr lang="zh-CN" altLang="en-US" dirty="0"/>
              <a:t>训练步骤</a:t>
            </a:r>
            <a:r>
              <a:rPr lang="en-US" altLang="zh-CN" dirty="0"/>
              <a:t>—</a:t>
            </a:r>
            <a:r>
              <a:rPr lang="zh-CN" altLang="en-US" dirty="0"/>
              <a:t>数据准备</a:t>
            </a:r>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b="1" dirty="0"/>
              <a:t> 数据去重</a:t>
            </a:r>
            <a:endParaRPr lang="en-US" altLang="zh-CN" b="1" dirty="0"/>
          </a:p>
          <a:p>
            <a:pPr lvl="1"/>
            <a:r>
              <a:rPr lang="en-US" altLang="zh-CN" dirty="0"/>
              <a:t> </a:t>
            </a:r>
            <a:r>
              <a:rPr lang="zh-CN" altLang="en-US" dirty="0"/>
              <a:t>重复数据降低多样性，可能导致训练过程不稳定</a:t>
            </a:r>
            <a:endParaRPr lang="en-US" altLang="zh-CN" dirty="0"/>
          </a:p>
          <a:p>
            <a:pPr lvl="1"/>
            <a:r>
              <a:rPr lang="en-US" altLang="zh-CN" dirty="0"/>
              <a:t> </a:t>
            </a:r>
            <a:r>
              <a:rPr lang="en-US" altLang="zh-CN" dirty="0" err="1"/>
              <a:t>Url</a:t>
            </a:r>
            <a:r>
              <a:rPr lang="en-US" altLang="zh-CN" dirty="0"/>
              <a:t>-level</a:t>
            </a:r>
            <a:r>
              <a:rPr lang="zh-CN" altLang="en-US" dirty="0"/>
              <a:t>，</a:t>
            </a:r>
            <a:r>
              <a:rPr lang="en-US" altLang="zh-CN" dirty="0"/>
              <a:t>Document-level</a:t>
            </a:r>
            <a:r>
              <a:rPr lang="zh-CN" altLang="en-US" dirty="0"/>
              <a:t>，</a:t>
            </a:r>
            <a:r>
              <a:rPr lang="en-US" altLang="zh-CN" dirty="0"/>
              <a:t>Line-level</a:t>
            </a:r>
            <a:endParaRPr lang="en-US" altLang="zh-CN" dirty="0"/>
          </a:p>
          <a:p>
            <a:pPr lvl="1"/>
            <a:r>
              <a:rPr lang="en-US" altLang="zh-CN" dirty="0"/>
              <a:t> </a:t>
            </a:r>
            <a:r>
              <a:rPr lang="zh-CN" altLang="en-US" dirty="0"/>
              <a:t>去重方法：</a:t>
            </a:r>
            <a:endParaRPr lang="en-US" altLang="zh-CN" dirty="0"/>
          </a:p>
          <a:p>
            <a:pPr lvl="2"/>
            <a:r>
              <a:rPr lang="zh-CN" altLang="en-US" dirty="0">
                <a:solidFill>
                  <a:srgbClr val="191B1F"/>
                </a:solidFill>
                <a:latin typeface="-apple-system"/>
              </a:rPr>
              <a:t>词频</a:t>
            </a:r>
            <a:r>
              <a:rPr lang="en-US" altLang="zh-CN" dirty="0">
                <a:solidFill>
                  <a:srgbClr val="191B1F"/>
                </a:solidFill>
                <a:latin typeface="-apple-system"/>
              </a:rPr>
              <a:t>-</a:t>
            </a:r>
            <a:r>
              <a:rPr lang="zh-CN" altLang="en-US" dirty="0">
                <a:solidFill>
                  <a:srgbClr val="191B1F"/>
                </a:solidFill>
                <a:latin typeface="-apple-system"/>
              </a:rPr>
              <a:t>逆文档频率（</a:t>
            </a:r>
            <a:r>
              <a:rPr lang="en-US" altLang="zh-CN" dirty="0">
                <a:solidFill>
                  <a:srgbClr val="191B1F"/>
                </a:solidFill>
                <a:latin typeface="-apple-system"/>
              </a:rPr>
              <a:t>TF-IDF</a:t>
            </a:r>
            <a:r>
              <a:rPr lang="zh-CN" altLang="en-US" dirty="0">
                <a:solidFill>
                  <a:srgbClr val="191B1F"/>
                </a:solidFill>
                <a:latin typeface="-apple-system"/>
              </a:rPr>
              <a:t>）</a:t>
            </a:r>
            <a:endParaRPr lang="en-US" altLang="zh-CN" dirty="0">
              <a:solidFill>
                <a:srgbClr val="191B1F"/>
              </a:solidFill>
              <a:latin typeface="-apple-system"/>
            </a:endParaRPr>
          </a:p>
          <a:p>
            <a:pPr lvl="2"/>
            <a:r>
              <a:rPr lang="zh-CN" altLang="en-US" dirty="0">
                <a:solidFill>
                  <a:srgbClr val="191B1F"/>
                </a:solidFill>
                <a:latin typeface="-apple-system"/>
              </a:rPr>
              <a:t>局部敏感哈希（</a:t>
            </a:r>
            <a:r>
              <a:rPr lang="en-US" altLang="zh-CN" dirty="0">
                <a:solidFill>
                  <a:srgbClr val="191B1F"/>
                </a:solidFill>
                <a:latin typeface="-apple-system"/>
              </a:rPr>
              <a:t>Locality-Sensitive Hashing</a:t>
            </a:r>
            <a:r>
              <a:rPr lang="zh-CN" altLang="en-US" dirty="0">
                <a:solidFill>
                  <a:srgbClr val="191B1F"/>
                </a:solidFill>
                <a:latin typeface="-apple-system"/>
              </a:rPr>
              <a:t>）</a:t>
            </a:r>
            <a:endParaRPr lang="en-US" altLang="zh-CN" dirty="0">
              <a:solidFill>
                <a:srgbClr val="191B1F"/>
              </a:solidFill>
              <a:latin typeface="-apple-system"/>
            </a:endParaRPr>
          </a:p>
          <a:p>
            <a:pPr lvl="3"/>
            <a:r>
              <a:rPr lang="en-US" altLang="zh-CN" dirty="0">
                <a:solidFill>
                  <a:srgbClr val="191B1F"/>
                </a:solidFill>
                <a:latin typeface="-apple-system"/>
              </a:rPr>
              <a:t> </a:t>
            </a:r>
            <a:r>
              <a:rPr lang="en-US" altLang="zh-CN" dirty="0" err="1">
                <a:solidFill>
                  <a:srgbClr val="191B1F"/>
                </a:solidFill>
                <a:latin typeface="-apple-system"/>
              </a:rPr>
              <a:t>MinHash</a:t>
            </a:r>
            <a:endParaRPr lang="en-US" altLang="zh-CN" dirty="0">
              <a:solidFill>
                <a:srgbClr val="191B1F"/>
              </a:solidFill>
              <a:latin typeface="-apple-system"/>
            </a:endParaRPr>
          </a:p>
          <a:p>
            <a:pPr lvl="3"/>
            <a:r>
              <a:rPr lang="en-US" altLang="zh-CN" dirty="0">
                <a:solidFill>
                  <a:srgbClr val="191B1F"/>
                </a:solidFill>
                <a:latin typeface="-apple-system"/>
              </a:rPr>
              <a:t> </a:t>
            </a:r>
            <a:r>
              <a:rPr lang="en-US" altLang="zh-CN" dirty="0" err="1">
                <a:solidFill>
                  <a:srgbClr val="191B1F"/>
                </a:solidFill>
                <a:latin typeface="-apple-system"/>
              </a:rPr>
              <a:t>SimHash</a:t>
            </a:r>
            <a:endParaRPr lang="en-US" altLang="zh-CN" dirty="0">
              <a:solidFill>
                <a:srgbClr val="191B1F"/>
              </a:solidFill>
              <a:latin typeface="-apple-system"/>
            </a:endParaRPr>
          </a:p>
          <a:p>
            <a:pPr lvl="2"/>
            <a:r>
              <a:rPr lang="en-US" altLang="zh-CN" dirty="0">
                <a:solidFill>
                  <a:srgbClr val="191B1F"/>
                </a:solidFill>
                <a:latin typeface="-apple-system"/>
              </a:rPr>
              <a:t> token</a:t>
            </a:r>
            <a:r>
              <a:rPr lang="zh-CN" altLang="en-US" dirty="0">
                <a:solidFill>
                  <a:srgbClr val="191B1F"/>
                </a:solidFill>
                <a:latin typeface="-apple-system"/>
              </a:rPr>
              <a:t>分布</a:t>
            </a:r>
            <a:r>
              <a:rPr lang="en-US" altLang="zh-CN" dirty="0">
                <a:solidFill>
                  <a:srgbClr val="191B1F"/>
                </a:solidFill>
                <a:latin typeface="-apple-system"/>
              </a:rPr>
              <a:t>KL</a:t>
            </a:r>
            <a:r>
              <a:rPr lang="zh-CN" altLang="en-US" dirty="0">
                <a:solidFill>
                  <a:srgbClr val="191B1F"/>
                </a:solidFill>
                <a:latin typeface="-apple-system"/>
              </a:rPr>
              <a:t>距离计算</a:t>
            </a:r>
            <a:r>
              <a:rPr lang="en-US" altLang="zh-CN" dirty="0">
                <a:solidFill>
                  <a:srgbClr val="191B1F"/>
                </a:solidFill>
                <a:latin typeface="-apple-system"/>
              </a:rPr>
              <a:t> </a:t>
            </a:r>
            <a:endParaRPr lang="en-US" altLang="zh-CN" dirty="0">
              <a:solidFill>
                <a:srgbClr val="191B1F"/>
              </a:solidFill>
              <a:latin typeface="-apple-system"/>
            </a:endParaRPr>
          </a:p>
          <a:p>
            <a:pPr lvl="2"/>
            <a:r>
              <a:rPr lang="zh-CN" altLang="en-US" dirty="0">
                <a:solidFill>
                  <a:srgbClr val="191B1F"/>
                </a:solidFill>
                <a:latin typeface="-apple-system"/>
              </a:rPr>
              <a:t> 频率计算</a:t>
            </a:r>
            <a:endParaRPr lang="en-US" altLang="zh-CN" dirty="0">
              <a:solidFill>
                <a:srgbClr val="191B1F"/>
              </a:solidFill>
              <a:latin typeface="-apple-system"/>
            </a:endParaRPr>
          </a:p>
          <a:p>
            <a:pPr lvl="1"/>
            <a:endParaRPr lang="en-US" altLang="zh-CN" dirty="0"/>
          </a:p>
          <a:p>
            <a:endParaRPr lang="zh-CN" altLang="en-US" dirty="0"/>
          </a:p>
        </p:txBody>
      </p:sp>
      <p:sp>
        <p:nvSpPr>
          <p:cNvPr id="3" name="标题 2"/>
          <p:cNvSpPr>
            <a:spLocks noGrp="1"/>
          </p:cNvSpPr>
          <p:nvPr>
            <p:ph type="ctrTitle"/>
          </p:nvPr>
        </p:nvSpPr>
        <p:spPr/>
        <p:txBody>
          <a:bodyPr/>
          <a:lstStyle/>
          <a:p>
            <a:r>
              <a:rPr lang="zh-CN" altLang="en-US" dirty="0"/>
              <a:t>训练步骤</a:t>
            </a:r>
            <a:r>
              <a:rPr lang="en-US" altLang="zh-CN" dirty="0"/>
              <a:t>—</a:t>
            </a:r>
            <a:r>
              <a:rPr lang="zh-CN" altLang="en-US" dirty="0"/>
              <a:t>数据准备</a:t>
            </a:r>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b="1" dirty="0"/>
              <a:t> </a:t>
            </a:r>
            <a:r>
              <a:rPr lang="zh-CN" altLang="en-US" b="1" dirty="0"/>
              <a:t>数据标准化</a:t>
            </a:r>
            <a:endParaRPr lang="en-US" altLang="zh-CN" b="1" dirty="0"/>
          </a:p>
          <a:p>
            <a:pPr lvl="1"/>
            <a:r>
              <a:rPr lang="zh-CN" altLang="en-US" b="0" i="0" dirty="0">
                <a:solidFill>
                  <a:srgbClr val="191B1F"/>
                </a:solidFill>
                <a:effectLst/>
                <a:latin typeface="-apple-system"/>
              </a:rPr>
              <a:t> 对文本数据进行规范化和转换，使其在模型训练过程中更易于管理和理解</a:t>
            </a:r>
            <a:endParaRPr lang="en-US" altLang="zh-CN" b="0" i="0" dirty="0">
              <a:solidFill>
                <a:srgbClr val="191B1F"/>
              </a:solidFill>
              <a:effectLst/>
              <a:latin typeface="-apple-system"/>
            </a:endParaRPr>
          </a:p>
          <a:p>
            <a:pPr lvl="1"/>
            <a:r>
              <a:rPr lang="zh-CN" altLang="en-US" dirty="0"/>
              <a:t> 标准化方法：</a:t>
            </a:r>
            <a:endParaRPr lang="en-US" altLang="zh-CN" dirty="0"/>
          </a:p>
          <a:p>
            <a:pPr lvl="2"/>
            <a:r>
              <a:rPr lang="zh-CN" altLang="en-US" b="1" dirty="0">
                <a:solidFill>
                  <a:srgbClr val="09408E"/>
                </a:solidFill>
                <a:latin typeface="-apple-system"/>
              </a:rPr>
              <a:t> </a:t>
            </a:r>
            <a:r>
              <a:rPr lang="zh-CN" altLang="en-US" dirty="0">
                <a:solidFill>
                  <a:srgbClr val="191B1F"/>
                </a:solidFill>
                <a:latin typeface="-apple-system"/>
              </a:rPr>
              <a:t>句子分割</a:t>
            </a:r>
            <a:endParaRPr lang="en-US" altLang="zh-CN" dirty="0">
              <a:solidFill>
                <a:srgbClr val="191B1F"/>
              </a:solidFill>
              <a:latin typeface="-apple-system"/>
            </a:endParaRPr>
          </a:p>
          <a:p>
            <a:pPr lvl="2"/>
            <a:r>
              <a:rPr lang="en-US" altLang="zh-CN" dirty="0">
                <a:solidFill>
                  <a:srgbClr val="191B1F"/>
                </a:solidFill>
                <a:latin typeface="-apple-system"/>
              </a:rPr>
              <a:t> </a:t>
            </a:r>
            <a:r>
              <a:rPr lang="zh-CN" altLang="en-US" dirty="0">
                <a:solidFill>
                  <a:srgbClr val="191B1F"/>
                </a:solidFill>
                <a:latin typeface="-apple-system"/>
              </a:rPr>
              <a:t>简繁转换</a:t>
            </a:r>
            <a:endParaRPr lang="en-US" altLang="zh-CN" dirty="0">
              <a:solidFill>
                <a:srgbClr val="191B1F"/>
              </a:solidFill>
              <a:latin typeface="-apple-system"/>
            </a:endParaRPr>
          </a:p>
          <a:p>
            <a:pPr lvl="2"/>
            <a:r>
              <a:rPr lang="zh-CN" altLang="en-US" b="1" i="0" dirty="0">
                <a:solidFill>
                  <a:srgbClr val="191B1F"/>
                </a:solidFill>
                <a:effectLst/>
                <a:latin typeface="-apple-system"/>
              </a:rPr>
              <a:t> </a:t>
            </a:r>
            <a:r>
              <a:rPr lang="zh-CN" altLang="en-US" dirty="0">
                <a:solidFill>
                  <a:srgbClr val="191B1F"/>
                </a:solidFill>
                <a:latin typeface="-apple-system"/>
              </a:rPr>
              <a:t>拼写校正</a:t>
            </a:r>
            <a:endParaRPr lang="en-US" altLang="zh-CN" dirty="0">
              <a:solidFill>
                <a:srgbClr val="191B1F"/>
              </a:solidFill>
              <a:latin typeface="-apple-system"/>
            </a:endParaRPr>
          </a:p>
          <a:p>
            <a:pPr lvl="2"/>
            <a:r>
              <a:rPr lang="zh-CN" altLang="en-US" dirty="0">
                <a:solidFill>
                  <a:srgbClr val="191B1F"/>
                </a:solidFill>
                <a:latin typeface="-apple-system"/>
              </a:rPr>
              <a:t> 去除无意义词</a:t>
            </a:r>
            <a:endParaRPr lang="en-US" altLang="zh-CN" dirty="0">
              <a:solidFill>
                <a:srgbClr val="191B1F"/>
              </a:solidFill>
              <a:latin typeface="-apple-system"/>
            </a:endParaRPr>
          </a:p>
          <a:p>
            <a:pPr lvl="2"/>
            <a:endParaRPr lang="en-US" altLang="zh-CN" dirty="0">
              <a:solidFill>
                <a:srgbClr val="191B1F"/>
              </a:solidFill>
              <a:latin typeface="-apple-system"/>
            </a:endParaRPr>
          </a:p>
          <a:p>
            <a:r>
              <a:rPr lang="en-US" altLang="zh-CN" b="1" dirty="0"/>
              <a:t> </a:t>
            </a:r>
            <a:r>
              <a:rPr lang="zh-CN" altLang="en-US" b="1" dirty="0"/>
              <a:t>数据审查</a:t>
            </a:r>
            <a:endParaRPr lang="en-US" altLang="zh-CN" b="1" dirty="0"/>
          </a:p>
          <a:p>
            <a:pPr lvl="1"/>
            <a:r>
              <a:rPr lang="zh-CN" altLang="en-US" dirty="0">
                <a:solidFill>
                  <a:srgbClr val="191B1F"/>
                </a:solidFill>
                <a:latin typeface="-apple-system"/>
              </a:rPr>
              <a:t> 检查数据完整性，一致性，准确性，是否存在偏见等</a:t>
            </a:r>
            <a:endParaRPr lang="en-US" altLang="zh-CN" dirty="0"/>
          </a:p>
          <a:p>
            <a:pPr lvl="1"/>
            <a:r>
              <a:rPr lang="en-US" altLang="zh-CN" dirty="0"/>
              <a:t> </a:t>
            </a:r>
            <a:r>
              <a:rPr lang="zh-CN" altLang="en-US" dirty="0"/>
              <a:t>抽样审查</a:t>
            </a:r>
            <a:endParaRPr lang="en-US" altLang="zh-CN" dirty="0"/>
          </a:p>
          <a:p>
            <a:pPr lvl="1"/>
            <a:r>
              <a:rPr lang="zh-CN" altLang="en-US" dirty="0"/>
              <a:t> 迭代审查</a:t>
            </a:r>
            <a:endParaRPr lang="zh-CN" altLang="en-US" dirty="0"/>
          </a:p>
          <a:p>
            <a:pPr marL="685800" lvl="2" indent="0">
              <a:buNone/>
            </a:pPr>
            <a:endParaRPr lang="zh-CN" altLang="en-US" dirty="0">
              <a:solidFill>
                <a:srgbClr val="191B1F"/>
              </a:solidFill>
              <a:latin typeface="-apple-system"/>
            </a:endParaRPr>
          </a:p>
        </p:txBody>
      </p:sp>
      <p:sp>
        <p:nvSpPr>
          <p:cNvPr id="3" name="标题 2"/>
          <p:cNvSpPr>
            <a:spLocks noGrp="1"/>
          </p:cNvSpPr>
          <p:nvPr>
            <p:ph type="ctrTitle"/>
          </p:nvPr>
        </p:nvSpPr>
        <p:spPr/>
        <p:txBody>
          <a:bodyPr/>
          <a:lstStyle/>
          <a:p>
            <a:r>
              <a:rPr lang="zh-CN" altLang="en-US" dirty="0"/>
              <a:t>训练步骤</a:t>
            </a:r>
            <a:r>
              <a:rPr lang="en-US" altLang="zh-CN" dirty="0"/>
              <a:t>—</a:t>
            </a:r>
            <a:r>
              <a:rPr lang="zh-CN" altLang="en-US" dirty="0"/>
              <a:t>数据准备</a:t>
            </a:r>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b="1" dirty="0"/>
              <a:t> 将原始文本分割成由词元（</a:t>
            </a:r>
            <a:r>
              <a:rPr lang="en-US" altLang="zh-CN" b="1" dirty="0"/>
              <a:t>Token</a:t>
            </a:r>
            <a:r>
              <a:rPr lang="zh-CN" altLang="en-US" b="1" dirty="0"/>
              <a:t>）序列</a:t>
            </a:r>
            <a:endParaRPr lang="en-US" altLang="zh-CN" b="1" dirty="0"/>
          </a:p>
          <a:p>
            <a:r>
              <a:rPr lang="en-US" altLang="zh-CN" b="1" dirty="0"/>
              <a:t> </a:t>
            </a:r>
            <a:r>
              <a:rPr lang="zh-CN" altLang="en-US" b="1" dirty="0"/>
              <a:t>为什么？</a:t>
            </a:r>
            <a:endParaRPr lang="en-US" altLang="zh-CN" b="1" dirty="0"/>
          </a:p>
          <a:p>
            <a:pPr lvl="1"/>
            <a:r>
              <a:rPr lang="zh-CN" altLang="en-US" i="0" dirty="0">
                <a:effectLst/>
                <a:latin typeface="ui-sans-serif"/>
              </a:rPr>
              <a:t> 将文本转换为模型可处理的数值表示</a:t>
            </a:r>
            <a:endParaRPr lang="en-US" altLang="zh-CN" i="0" dirty="0">
              <a:effectLst/>
              <a:latin typeface="ui-sans-serif"/>
            </a:endParaRPr>
          </a:p>
          <a:p>
            <a:pPr lvl="1"/>
            <a:r>
              <a:rPr lang="zh-CN" altLang="en-US" i="0" dirty="0">
                <a:effectLst/>
                <a:latin typeface="ui-sans-serif"/>
              </a:rPr>
              <a:t> 处理词汇表外（</a:t>
            </a:r>
            <a:r>
              <a:rPr lang="en-US" altLang="zh-CN" i="0" dirty="0">
                <a:effectLst/>
                <a:latin typeface="ui-sans-serif"/>
              </a:rPr>
              <a:t>OOV</a:t>
            </a:r>
            <a:r>
              <a:rPr lang="zh-CN" altLang="en-US" i="0" dirty="0">
                <a:effectLst/>
                <a:latin typeface="ui-sans-serif"/>
              </a:rPr>
              <a:t>）问题</a:t>
            </a:r>
            <a:endParaRPr lang="en-US" altLang="zh-CN" i="0" dirty="0">
              <a:effectLst/>
              <a:latin typeface="ui-sans-serif"/>
            </a:endParaRPr>
          </a:p>
          <a:p>
            <a:pPr lvl="1"/>
            <a:r>
              <a:rPr lang="zh-CN" altLang="en-US" i="0" dirty="0">
                <a:effectLst/>
                <a:latin typeface="ui-sans-serif"/>
              </a:rPr>
              <a:t> 提高模型的泛化能力</a:t>
            </a:r>
            <a:endParaRPr lang="en-US" altLang="zh-CN" i="0" dirty="0">
              <a:effectLst/>
              <a:latin typeface="ui-sans-serif"/>
            </a:endParaRPr>
          </a:p>
          <a:p>
            <a:pPr lvl="1"/>
            <a:r>
              <a:rPr lang="zh-CN" altLang="en-US" i="0" dirty="0">
                <a:effectLst/>
                <a:latin typeface="ui-sans-serif"/>
              </a:rPr>
              <a:t> 方便模型处理特殊符号和标点符号</a:t>
            </a:r>
            <a:endParaRPr lang="en-US" altLang="zh-CN" i="0" dirty="0">
              <a:effectLst/>
              <a:latin typeface="ui-sans-serif"/>
            </a:endParaRPr>
          </a:p>
          <a:p>
            <a:r>
              <a:rPr lang="zh-CN" altLang="en-US" b="1" dirty="0">
                <a:latin typeface="ui-sans-serif"/>
              </a:rPr>
              <a:t> 传统方法</a:t>
            </a:r>
            <a:endParaRPr lang="en-US" altLang="zh-CN" b="1" dirty="0">
              <a:latin typeface="ui-sans-serif"/>
            </a:endParaRPr>
          </a:p>
          <a:p>
            <a:pPr lvl="1"/>
            <a:r>
              <a:rPr lang="en-US" altLang="zh-CN" dirty="0">
                <a:latin typeface="ui-sans-serif"/>
              </a:rPr>
              <a:t> </a:t>
            </a:r>
            <a:r>
              <a:rPr lang="zh-CN" altLang="en-US" dirty="0">
                <a:latin typeface="ui-sans-serif"/>
              </a:rPr>
              <a:t>以单词为基本处理词元：</a:t>
            </a:r>
            <a:r>
              <a:rPr lang="zh-CN" altLang="en-US" dirty="0"/>
              <a:t>只能处理词表中存在的词、词表大小确定较为困难</a:t>
            </a:r>
            <a:endParaRPr lang="en-US" altLang="zh-CN" dirty="0"/>
          </a:p>
          <a:p>
            <a:pPr lvl="1"/>
            <a:r>
              <a:rPr lang="zh-CN" altLang="en-US" dirty="0"/>
              <a:t> 建立字符级别表示，通过字符向量的组合来获得每个单词的表示：难以学习跨度较大的模式</a:t>
            </a:r>
            <a:endParaRPr lang="zh-CN" altLang="en-US" dirty="0"/>
          </a:p>
        </p:txBody>
      </p:sp>
      <p:sp>
        <p:nvSpPr>
          <p:cNvPr id="3" name="标题 2"/>
          <p:cNvSpPr>
            <a:spLocks noGrp="1"/>
          </p:cNvSpPr>
          <p:nvPr>
            <p:ph type="ctrTitle"/>
          </p:nvPr>
        </p:nvSpPr>
        <p:spPr/>
        <p:txBody>
          <a:bodyPr/>
          <a:lstStyle/>
          <a:p>
            <a:r>
              <a:rPr lang="zh-CN" altLang="en-US" dirty="0"/>
              <a:t>训练步骤</a:t>
            </a:r>
            <a:r>
              <a:rPr lang="en-US" altLang="zh-CN" dirty="0"/>
              <a:t>—</a:t>
            </a:r>
            <a:r>
              <a:rPr lang="zh-CN" altLang="en-US" dirty="0"/>
              <a:t>词元切分</a:t>
            </a: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010396"/>
            <a:ext cx="8229600" cy="4525963"/>
          </a:xfrm>
        </p:spPr>
        <p:txBody>
          <a:bodyPr/>
          <a:lstStyle/>
          <a:p>
            <a:r>
              <a:rPr lang="en-US" altLang="zh-CN" b="1" dirty="0"/>
              <a:t> </a:t>
            </a:r>
            <a:r>
              <a:rPr lang="zh-CN" altLang="en-US" b="1" dirty="0"/>
              <a:t>一、引言</a:t>
            </a:r>
            <a:endParaRPr lang="en-US" altLang="zh-CN" b="1" dirty="0"/>
          </a:p>
          <a:p>
            <a:r>
              <a:rPr lang="en-US" altLang="zh-CN" b="1" dirty="0"/>
              <a:t> </a:t>
            </a:r>
            <a:r>
              <a:rPr lang="zh-CN" altLang="en-US" b="1" dirty="0"/>
              <a:t>二、训练步骤</a:t>
            </a:r>
            <a:endParaRPr lang="en-US" altLang="zh-CN" b="1" dirty="0"/>
          </a:p>
          <a:p>
            <a:pPr lvl="1"/>
            <a:r>
              <a:rPr lang="en-US" altLang="zh-CN" dirty="0"/>
              <a:t> </a:t>
            </a:r>
            <a:r>
              <a:rPr lang="zh-CN" altLang="en-US" dirty="0"/>
              <a:t>数据准备</a:t>
            </a:r>
            <a:endParaRPr lang="en-US" altLang="zh-CN" dirty="0"/>
          </a:p>
          <a:p>
            <a:pPr lvl="1"/>
            <a:r>
              <a:rPr lang="en-US" altLang="zh-CN" dirty="0"/>
              <a:t> </a:t>
            </a:r>
            <a:r>
              <a:rPr lang="zh-CN" altLang="en-US" dirty="0"/>
              <a:t>词元切分</a:t>
            </a:r>
            <a:endParaRPr lang="en-US" altLang="zh-CN" dirty="0"/>
          </a:p>
          <a:p>
            <a:pPr lvl="1"/>
            <a:r>
              <a:rPr lang="en-US" altLang="zh-CN" dirty="0"/>
              <a:t> </a:t>
            </a:r>
            <a:r>
              <a:rPr lang="zh-CN" altLang="en-US" dirty="0"/>
              <a:t>训练设置</a:t>
            </a:r>
            <a:endParaRPr lang="en-US" altLang="zh-CN" dirty="0"/>
          </a:p>
          <a:p>
            <a:pPr lvl="1"/>
            <a:r>
              <a:rPr lang="en-US" altLang="zh-CN" dirty="0"/>
              <a:t> </a:t>
            </a:r>
            <a:r>
              <a:rPr lang="zh-CN" altLang="en-US" dirty="0"/>
              <a:t>后训练</a:t>
            </a:r>
            <a:endParaRPr lang="en-US" altLang="zh-CN" dirty="0"/>
          </a:p>
          <a:p>
            <a:pPr lvl="1"/>
            <a:r>
              <a:rPr lang="en-US" altLang="zh-CN" dirty="0"/>
              <a:t> </a:t>
            </a:r>
            <a:r>
              <a:rPr lang="zh-CN" altLang="en-US" dirty="0"/>
              <a:t>评估方法</a:t>
            </a:r>
            <a:endParaRPr lang="en-US" altLang="zh-CN" dirty="0"/>
          </a:p>
          <a:p>
            <a:r>
              <a:rPr lang="en-US" altLang="zh-CN" b="1" dirty="0"/>
              <a:t> </a:t>
            </a:r>
            <a:r>
              <a:rPr lang="zh-CN" altLang="en-US" b="1" dirty="0"/>
              <a:t>三、训练技术</a:t>
            </a:r>
            <a:endParaRPr lang="en-US" altLang="zh-CN" b="1" dirty="0"/>
          </a:p>
          <a:p>
            <a:pPr lvl="1"/>
            <a:r>
              <a:rPr lang="en-US" altLang="zh-CN" dirty="0"/>
              <a:t> </a:t>
            </a:r>
            <a:r>
              <a:rPr lang="zh-CN" altLang="en-US" dirty="0"/>
              <a:t>梯度裁剪</a:t>
            </a:r>
            <a:endParaRPr lang="en-US" altLang="zh-CN" dirty="0"/>
          </a:p>
          <a:p>
            <a:pPr lvl="1"/>
            <a:r>
              <a:rPr lang="en-US" altLang="zh-CN" dirty="0"/>
              <a:t> </a:t>
            </a:r>
            <a:r>
              <a:rPr lang="zh-CN" altLang="en-US" dirty="0"/>
              <a:t>权重衰减</a:t>
            </a:r>
            <a:endParaRPr lang="en-US" altLang="zh-CN" dirty="0"/>
          </a:p>
          <a:p>
            <a:pPr lvl="1"/>
            <a:r>
              <a:rPr lang="en-US" altLang="zh-CN" dirty="0"/>
              <a:t> </a:t>
            </a:r>
            <a:r>
              <a:rPr lang="zh-CN" altLang="en-US" dirty="0"/>
              <a:t>检查点技术</a:t>
            </a:r>
            <a:endParaRPr lang="en-US" altLang="zh-CN" dirty="0"/>
          </a:p>
          <a:p>
            <a:pPr lvl="1"/>
            <a:r>
              <a:rPr lang="en-US" altLang="zh-CN" dirty="0"/>
              <a:t> </a:t>
            </a:r>
            <a:r>
              <a:rPr lang="zh-CN" altLang="en-US" dirty="0"/>
              <a:t>并行化训练</a:t>
            </a:r>
            <a:endParaRPr lang="en-US" altLang="zh-CN" dirty="0"/>
          </a:p>
          <a:p>
            <a:pPr lvl="1"/>
            <a:r>
              <a:rPr lang="en-US" altLang="zh-CN" dirty="0"/>
              <a:t> </a:t>
            </a:r>
            <a:r>
              <a:rPr lang="zh-CN" altLang="en-US" dirty="0"/>
              <a:t>超长序列训练</a:t>
            </a:r>
            <a:endParaRPr lang="zh-CN" altLang="en-US" dirty="0"/>
          </a:p>
          <a:p>
            <a:pPr marL="0" indent="0">
              <a:buNone/>
            </a:pPr>
            <a:endParaRPr lang="zh-CN" altLang="en-US" dirty="0"/>
          </a:p>
        </p:txBody>
      </p:sp>
      <p:sp>
        <p:nvSpPr>
          <p:cNvPr id="3" name="标题 2"/>
          <p:cNvSpPr>
            <a:spLocks noGrp="1"/>
          </p:cNvSpPr>
          <p:nvPr>
            <p:ph type="ctrTitle"/>
          </p:nvPr>
        </p:nvSpPr>
        <p:spPr/>
        <p:txBody>
          <a:bodyPr/>
          <a:lstStyle/>
          <a:p>
            <a:r>
              <a:rPr lang="zh-CN" altLang="en-US" dirty="0"/>
              <a:t>目录</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b="1" dirty="0"/>
              <a:t> </a:t>
            </a:r>
            <a:r>
              <a:rPr lang="zh-CN" altLang="en-US" b="1" dirty="0"/>
              <a:t>子词词元模型</a:t>
            </a:r>
            <a:endParaRPr lang="en-US" altLang="zh-CN" b="1" dirty="0"/>
          </a:p>
          <a:p>
            <a:pPr lvl="1"/>
            <a:r>
              <a:rPr lang="zh-CN" altLang="en-US" dirty="0"/>
              <a:t> 字节对编码（</a:t>
            </a:r>
            <a:r>
              <a:rPr lang="en-US" altLang="zh-CN" dirty="0"/>
              <a:t>Byte Pair Encoding</a:t>
            </a:r>
            <a:r>
              <a:rPr lang="zh-CN" altLang="en-US" dirty="0"/>
              <a:t>，</a:t>
            </a:r>
            <a:r>
              <a:rPr lang="en-US" altLang="zh-CN" dirty="0"/>
              <a:t>BPE</a:t>
            </a:r>
            <a:r>
              <a:rPr lang="zh-CN" altLang="en-US" dirty="0"/>
              <a:t>）模型</a:t>
            </a:r>
            <a:endParaRPr lang="en-US" altLang="zh-CN" dirty="0"/>
          </a:p>
          <a:p>
            <a:pPr lvl="2"/>
            <a:r>
              <a:rPr lang="zh-CN" altLang="en-US" dirty="0"/>
              <a:t> 原理：统计文本中相邻字节对的出现频率，不断合并出现频率最高的字节对，直到达到预设的词元词表大小，或者没有可合并字节对</a:t>
            </a:r>
            <a:endParaRPr lang="en-US" altLang="zh-CN" dirty="0"/>
          </a:p>
          <a:p>
            <a:pPr lvl="2"/>
            <a:r>
              <a:rPr lang="en-US" altLang="zh-CN" dirty="0"/>
              <a:t> </a:t>
            </a:r>
            <a:r>
              <a:rPr lang="zh-CN" altLang="en-US" dirty="0"/>
              <a:t>对于汉字，需要字节来支持所有的中文字符，由 </a:t>
            </a:r>
            <a:r>
              <a:rPr lang="en-US" altLang="zh-CN" dirty="0"/>
              <a:t>2 </a:t>
            </a:r>
            <a:r>
              <a:rPr lang="zh-CN" altLang="en-US" dirty="0"/>
              <a:t>个或者 </a:t>
            </a:r>
            <a:r>
              <a:rPr lang="en-US" altLang="zh-CN" dirty="0"/>
              <a:t>3 </a:t>
            </a:r>
            <a:r>
              <a:rPr lang="zh-CN" altLang="en-US" dirty="0"/>
              <a:t>个 </a:t>
            </a:r>
            <a:r>
              <a:rPr lang="en-US" altLang="zh-CN" dirty="0"/>
              <a:t>Byte Token </a:t>
            </a:r>
            <a:r>
              <a:rPr lang="zh-CN" altLang="en-US" dirty="0"/>
              <a:t>才能拼成一个 完整的汉字</a:t>
            </a:r>
            <a:endParaRPr lang="en-US" altLang="zh-CN" dirty="0"/>
          </a:p>
          <a:p>
            <a:pPr marL="685800" lvl="2" indent="0">
              <a:buNone/>
            </a:pPr>
            <a:endParaRPr lang="zh-CN" altLang="en-US" dirty="0"/>
          </a:p>
        </p:txBody>
      </p:sp>
      <p:sp>
        <p:nvSpPr>
          <p:cNvPr id="3" name="标题 2"/>
          <p:cNvSpPr>
            <a:spLocks noGrp="1"/>
          </p:cNvSpPr>
          <p:nvPr>
            <p:ph type="ctrTitle"/>
          </p:nvPr>
        </p:nvSpPr>
        <p:spPr/>
        <p:txBody>
          <a:bodyPr/>
          <a:lstStyle/>
          <a:p>
            <a:r>
              <a:rPr lang="zh-CN" altLang="en-US" dirty="0"/>
              <a:t>训练步骤</a:t>
            </a:r>
            <a:r>
              <a:rPr lang="en-US" altLang="zh-CN" dirty="0"/>
              <a:t>—</a:t>
            </a:r>
            <a:r>
              <a:rPr lang="zh-CN" altLang="en-US" dirty="0"/>
              <a:t>词元切分</a:t>
            </a:r>
            <a:endParaRPr lang="zh-CN" altLang="en-US" dirty="0"/>
          </a:p>
        </p:txBody>
      </p:sp>
      <p:pic>
        <p:nvPicPr>
          <p:cNvPr id="4" name="图片 3"/>
          <p:cNvPicPr>
            <a:picLocks noChangeAspect="1"/>
          </p:cNvPicPr>
          <p:nvPr/>
        </p:nvPicPr>
        <p:blipFill>
          <a:blip r:embed="rId1"/>
          <a:stretch>
            <a:fillRect/>
          </a:stretch>
        </p:blipFill>
        <p:spPr>
          <a:xfrm>
            <a:off x="1520575" y="3252747"/>
            <a:ext cx="6052505" cy="298865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b="1" dirty="0"/>
              <a:t> 子词词元模型</a:t>
            </a:r>
            <a:endParaRPr lang="en-US" altLang="zh-CN" b="1" dirty="0"/>
          </a:p>
          <a:p>
            <a:pPr lvl="1"/>
            <a:r>
              <a:rPr lang="en-US" altLang="zh-CN" dirty="0"/>
              <a:t> </a:t>
            </a:r>
            <a:r>
              <a:rPr lang="en-US" altLang="zh-CN" dirty="0" err="1"/>
              <a:t>WordPiece</a:t>
            </a:r>
            <a:endParaRPr lang="en-US" altLang="zh-CN" dirty="0"/>
          </a:p>
          <a:p>
            <a:pPr lvl="2"/>
            <a:r>
              <a:rPr lang="en-US" altLang="zh-CN" dirty="0"/>
              <a:t> </a:t>
            </a:r>
            <a:r>
              <a:rPr lang="en-US" altLang="zh-CN" dirty="0" err="1"/>
              <a:t>WordPiece</a:t>
            </a:r>
            <a:r>
              <a:rPr lang="zh-CN" altLang="en-US" dirty="0"/>
              <a:t>与</a:t>
            </a:r>
            <a:r>
              <a:rPr lang="en-US" altLang="zh-CN" dirty="0"/>
              <a:t>BPE</a:t>
            </a:r>
            <a:r>
              <a:rPr lang="zh-CN" altLang="en-US" dirty="0"/>
              <a:t>思想相似，都是通过迭代地合并连续词元，但选择标准不同</a:t>
            </a:r>
            <a:endParaRPr lang="en-US" altLang="zh-CN" dirty="0"/>
          </a:p>
          <a:p>
            <a:pPr lvl="2"/>
            <a:r>
              <a:rPr lang="en-US" altLang="zh-CN" dirty="0"/>
              <a:t> </a:t>
            </a:r>
            <a:r>
              <a:rPr lang="en-US" altLang="zh-CN" dirty="0" err="1"/>
              <a:t>WordPiece</a:t>
            </a:r>
            <a:r>
              <a:rPr lang="en-US" altLang="zh-CN" dirty="0"/>
              <a:t> </a:t>
            </a:r>
            <a:r>
              <a:rPr lang="zh-CN" altLang="en-US" dirty="0"/>
              <a:t>需要首先训练一个语言模型，并用该语言模型对所有可能的词元对进行评分。在每次合并时，选择使得训练数据似然概率增加最多的词元对</a:t>
            </a:r>
            <a:endParaRPr lang="en-US" altLang="zh-CN" dirty="0"/>
          </a:p>
          <a:p>
            <a:pPr lvl="2"/>
            <a:r>
              <a:rPr lang="en-US" altLang="zh-CN" dirty="0"/>
              <a:t> </a:t>
            </a:r>
            <a:r>
              <a:rPr lang="zh-CN" altLang="en-US" dirty="0"/>
              <a:t>另一种更直观的方法，计算每个词元对</a:t>
            </a:r>
            <a:r>
              <a:rPr lang="en-US" altLang="zh-CN" dirty="0"/>
              <a:t>score</a:t>
            </a:r>
            <a:r>
              <a:rPr lang="zh-CN" altLang="en-US" dirty="0"/>
              <a:t>：</a:t>
            </a:r>
            <a:endParaRPr lang="en-US" altLang="zh-CN" dirty="0"/>
          </a:p>
          <a:p>
            <a:pPr lvl="2"/>
            <a:endParaRPr lang="en-US" altLang="zh-CN" dirty="0"/>
          </a:p>
          <a:p>
            <a:endParaRPr lang="zh-CN" altLang="en-US" dirty="0"/>
          </a:p>
        </p:txBody>
      </p:sp>
      <p:sp>
        <p:nvSpPr>
          <p:cNvPr id="3" name="标题 2"/>
          <p:cNvSpPr>
            <a:spLocks noGrp="1"/>
          </p:cNvSpPr>
          <p:nvPr>
            <p:ph type="ctrTitle"/>
          </p:nvPr>
        </p:nvSpPr>
        <p:spPr/>
        <p:txBody>
          <a:bodyPr/>
          <a:lstStyle/>
          <a:p>
            <a:r>
              <a:rPr lang="zh-CN" altLang="en-US" dirty="0"/>
              <a:t>训练步骤</a:t>
            </a:r>
            <a:r>
              <a:rPr lang="en-US" altLang="zh-CN" dirty="0"/>
              <a:t>—</a:t>
            </a:r>
            <a:r>
              <a:rPr lang="zh-CN" altLang="en-US" dirty="0"/>
              <a:t>词元切分</a:t>
            </a:r>
            <a:endParaRPr lang="zh-CN" altLang="en-US" dirty="0"/>
          </a:p>
        </p:txBody>
      </p:sp>
      <p:pic>
        <p:nvPicPr>
          <p:cNvPr id="4" name="图片 3"/>
          <p:cNvPicPr>
            <a:picLocks noChangeAspect="1"/>
          </p:cNvPicPr>
          <p:nvPr/>
        </p:nvPicPr>
        <p:blipFill>
          <a:blip r:embed="rId1"/>
          <a:stretch>
            <a:fillRect/>
          </a:stretch>
        </p:blipFill>
        <p:spPr>
          <a:xfrm>
            <a:off x="1943100" y="4087616"/>
            <a:ext cx="5257800" cy="6667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b="1" dirty="0"/>
              <a:t> 子词词元模型</a:t>
            </a:r>
            <a:endParaRPr lang="en-US" altLang="zh-CN" b="1" dirty="0"/>
          </a:p>
          <a:p>
            <a:pPr lvl="1"/>
            <a:r>
              <a:rPr lang="en-US" altLang="zh-CN" dirty="0"/>
              <a:t> Unigram</a:t>
            </a:r>
            <a:r>
              <a:rPr lang="zh-CN" altLang="en-US" dirty="0"/>
              <a:t>词元分析</a:t>
            </a:r>
            <a:endParaRPr lang="en-US" altLang="zh-CN" dirty="0"/>
          </a:p>
          <a:p>
            <a:pPr lvl="2"/>
            <a:r>
              <a:rPr lang="zh-CN" altLang="en-US" dirty="0"/>
              <a:t> 从一个足够大的可能词元集合开始，然后迭代地从当前列表中删除词元，直到达到预期的词汇表大小为止</a:t>
            </a:r>
            <a:endParaRPr lang="en-US" altLang="zh-CN" dirty="0"/>
          </a:p>
          <a:p>
            <a:pPr lvl="2"/>
            <a:r>
              <a:rPr lang="zh-CN" altLang="en-US" dirty="0"/>
              <a:t> 基于训练好的 </a:t>
            </a:r>
            <a:r>
              <a:rPr lang="en-US" altLang="zh-CN" dirty="0"/>
              <a:t>Unigram </a:t>
            </a:r>
            <a:r>
              <a:rPr lang="zh-CN" altLang="en-US" dirty="0"/>
              <a:t>语言模型，使用从当前词汇表中删除某个字词后，训练语料库似然性的增加量作为选择标准。</a:t>
            </a:r>
            <a:endParaRPr lang="zh-CN" altLang="en-US" dirty="0"/>
          </a:p>
        </p:txBody>
      </p:sp>
      <p:sp>
        <p:nvSpPr>
          <p:cNvPr id="3" name="标题 2"/>
          <p:cNvSpPr>
            <a:spLocks noGrp="1"/>
          </p:cNvSpPr>
          <p:nvPr>
            <p:ph type="ctrTitle"/>
          </p:nvPr>
        </p:nvSpPr>
        <p:spPr/>
        <p:txBody>
          <a:bodyPr/>
          <a:lstStyle/>
          <a:p>
            <a:r>
              <a:rPr lang="zh-CN" altLang="en-US" dirty="0"/>
              <a:t>训练步骤</a:t>
            </a:r>
            <a:r>
              <a:rPr lang="en-US" altLang="zh-CN" dirty="0"/>
              <a:t>—</a:t>
            </a:r>
            <a:r>
              <a:rPr lang="zh-CN" altLang="en-US" dirty="0"/>
              <a:t>词元切分</a:t>
            </a: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b="1" dirty="0"/>
              <a:t> 训练设置包括模型训练过程的超参数设置和一些针对大规模模型的训练技巧</a:t>
            </a:r>
            <a:endParaRPr lang="en-US" altLang="zh-CN" b="1" dirty="0"/>
          </a:p>
          <a:p>
            <a:pPr lvl="1"/>
            <a:r>
              <a:rPr lang="zh-CN" altLang="en-US" dirty="0"/>
              <a:t> 包括批量大小、预热阶段、衰减策略、权重衰减、梯度裁剪、精度类型</a:t>
            </a:r>
            <a:endParaRPr lang="zh-CN" altLang="en-US" dirty="0"/>
          </a:p>
        </p:txBody>
      </p:sp>
      <p:sp>
        <p:nvSpPr>
          <p:cNvPr id="3" name="标题 2"/>
          <p:cNvSpPr>
            <a:spLocks noGrp="1"/>
          </p:cNvSpPr>
          <p:nvPr>
            <p:ph type="ctrTitle"/>
          </p:nvPr>
        </p:nvSpPr>
        <p:spPr/>
        <p:txBody>
          <a:bodyPr/>
          <a:lstStyle/>
          <a:p>
            <a:r>
              <a:rPr lang="zh-CN" altLang="en-US" dirty="0"/>
              <a:t>训练步骤</a:t>
            </a:r>
            <a:r>
              <a:rPr lang="en-US" altLang="zh-CN" dirty="0"/>
              <a:t>—</a:t>
            </a:r>
            <a:r>
              <a:rPr lang="zh-CN" altLang="en-US" dirty="0"/>
              <a:t>训练设置</a:t>
            </a:r>
            <a:endParaRPr lang="zh-CN" altLang="en-US" dirty="0"/>
          </a:p>
        </p:txBody>
      </p:sp>
      <p:pic>
        <p:nvPicPr>
          <p:cNvPr id="4" name="图片 3"/>
          <p:cNvPicPr>
            <a:picLocks noChangeAspect="1"/>
          </p:cNvPicPr>
          <p:nvPr/>
        </p:nvPicPr>
        <p:blipFill>
          <a:blip r:embed="rId1"/>
          <a:stretch>
            <a:fillRect/>
          </a:stretch>
        </p:blipFill>
        <p:spPr>
          <a:xfrm>
            <a:off x="379664" y="2958956"/>
            <a:ext cx="8384672" cy="3131717"/>
          </a:xfrm>
          <a:prstGeom prst="rect">
            <a:avLst/>
          </a:prstGeom>
        </p:spPr>
      </p:pic>
      <p:sp>
        <p:nvSpPr>
          <p:cNvPr id="6" name="文本框 5"/>
          <p:cNvSpPr txBox="1"/>
          <p:nvPr/>
        </p:nvSpPr>
        <p:spPr>
          <a:xfrm>
            <a:off x="233736" y="5999280"/>
            <a:ext cx="9465068" cy="369332"/>
          </a:xfrm>
          <a:prstGeom prst="rect">
            <a:avLst/>
          </a:prstGeom>
          <a:noFill/>
        </p:spPr>
        <p:txBody>
          <a:bodyPr wrap="square">
            <a:spAutoFit/>
          </a:bodyPr>
          <a:lstStyle/>
          <a:p>
            <a:r>
              <a:rPr lang="en-US" altLang="zh-CN" dirty="0"/>
              <a:t>Zhao, Wayne Xin, et al. "A survey of large language models." </a:t>
            </a:r>
            <a:r>
              <a:rPr lang="en-US" altLang="zh-CN" dirty="0" err="1"/>
              <a:t>arXiv</a:t>
            </a:r>
            <a:r>
              <a:rPr lang="en-US" altLang="zh-CN" dirty="0"/>
              <a:t> preprint arXiv:2303.18223 </a:t>
            </a:r>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b="1" dirty="0"/>
              <a:t> 批量大小</a:t>
            </a:r>
            <a:endParaRPr lang="en-US" altLang="zh-CN" b="1" dirty="0"/>
          </a:p>
          <a:p>
            <a:pPr lvl="1"/>
            <a:r>
              <a:rPr lang="zh-CN" altLang="en-US" dirty="0"/>
              <a:t> 在预训练阶段，批量训练通常采用较大的数字，如</a:t>
            </a:r>
            <a:r>
              <a:rPr lang="en-US" altLang="zh-CN" dirty="0"/>
              <a:t>400</a:t>
            </a:r>
            <a:r>
              <a:rPr lang="zh-CN" altLang="en-US" dirty="0"/>
              <a:t>万个</a:t>
            </a:r>
            <a:r>
              <a:rPr lang="en-US" altLang="zh-CN" dirty="0"/>
              <a:t>token</a:t>
            </a:r>
            <a:r>
              <a:rPr lang="zh-CN" altLang="en-US" dirty="0"/>
              <a:t>， 提高模型训练的稳定性和吞吐量。</a:t>
            </a:r>
            <a:endParaRPr lang="en-US" altLang="zh-CN" dirty="0"/>
          </a:p>
          <a:p>
            <a:pPr lvl="1"/>
            <a:r>
              <a:rPr lang="zh-CN" altLang="en-US" dirty="0"/>
              <a:t> 动态批量训练：有的</a:t>
            </a:r>
            <a:r>
              <a:rPr lang="en-US" altLang="zh-CN" dirty="0"/>
              <a:t>LLM</a:t>
            </a:r>
            <a:r>
              <a:rPr lang="zh-CN" altLang="en-US" dirty="0"/>
              <a:t>采用动态批量训练策略（如</a:t>
            </a:r>
            <a:r>
              <a:rPr lang="en-US" altLang="zh-CN" dirty="0"/>
              <a:t>GPT-3</a:t>
            </a:r>
            <a:r>
              <a:rPr lang="zh-CN" altLang="en-US" dirty="0"/>
              <a:t>，</a:t>
            </a:r>
            <a:r>
              <a:rPr lang="en-US" altLang="zh-CN" dirty="0"/>
              <a:t>LLaMA-3.1</a:t>
            </a:r>
            <a:r>
              <a:rPr lang="zh-CN" altLang="en-US" dirty="0"/>
              <a:t>） ，动态增加批量大小，可以更加有效地稳定</a:t>
            </a:r>
            <a:r>
              <a:rPr lang="en-US" altLang="zh-CN" dirty="0"/>
              <a:t>LLM</a:t>
            </a:r>
            <a:r>
              <a:rPr lang="zh-CN" altLang="en-US" dirty="0"/>
              <a:t>的训练过程，同时实现更高的训练效率和资源利用率。</a:t>
            </a:r>
            <a:endParaRPr lang="zh-CN" altLang="en-US" dirty="0"/>
          </a:p>
        </p:txBody>
      </p:sp>
      <p:sp>
        <p:nvSpPr>
          <p:cNvPr id="3" name="标题 2"/>
          <p:cNvSpPr>
            <a:spLocks noGrp="1"/>
          </p:cNvSpPr>
          <p:nvPr>
            <p:ph type="ctrTitle"/>
          </p:nvPr>
        </p:nvSpPr>
        <p:spPr/>
        <p:txBody>
          <a:bodyPr/>
          <a:lstStyle/>
          <a:p>
            <a:r>
              <a:rPr lang="zh-CN" altLang="en-US" dirty="0"/>
              <a:t>训练步骤</a:t>
            </a:r>
            <a:r>
              <a:rPr lang="en-US" altLang="zh-CN" dirty="0"/>
              <a:t>—</a:t>
            </a:r>
            <a:r>
              <a:rPr lang="zh-CN" altLang="en-US" dirty="0"/>
              <a:t>训练设置</a:t>
            </a:r>
            <a:endParaRPr lang="zh-CN" altLang="en-US" dirty="0"/>
          </a:p>
        </p:txBody>
      </p:sp>
      <p:pic>
        <p:nvPicPr>
          <p:cNvPr id="4" name="图片 3"/>
          <p:cNvPicPr>
            <a:picLocks noChangeAspect="1"/>
          </p:cNvPicPr>
          <p:nvPr/>
        </p:nvPicPr>
        <p:blipFill>
          <a:blip r:embed="rId1"/>
          <a:stretch>
            <a:fillRect/>
          </a:stretch>
        </p:blipFill>
        <p:spPr>
          <a:xfrm>
            <a:off x="2228047" y="3289453"/>
            <a:ext cx="4687906" cy="276424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b="1" dirty="0"/>
              <a:t> </a:t>
            </a:r>
            <a:r>
              <a:rPr lang="zh-CN" altLang="en-US" b="1" dirty="0"/>
              <a:t>学习率</a:t>
            </a:r>
            <a:endParaRPr lang="en-US" altLang="zh-CN" b="1" dirty="0"/>
          </a:p>
          <a:p>
            <a:pPr lvl="1"/>
            <a:r>
              <a:rPr lang="zh-CN" altLang="en-US" dirty="0"/>
              <a:t> 学习率影响到模型训练的稳定性和能力习得</a:t>
            </a:r>
            <a:endParaRPr lang="en-US" altLang="zh-CN" dirty="0"/>
          </a:p>
          <a:p>
            <a:pPr lvl="1"/>
            <a:r>
              <a:rPr lang="zh-CN" altLang="en-US" dirty="0"/>
              <a:t> 学习率的调整策略一般包括两个阶段：预热（</a:t>
            </a:r>
            <a:r>
              <a:rPr lang="en-US" altLang="zh-CN" dirty="0"/>
              <a:t>warm up</a:t>
            </a:r>
            <a:r>
              <a:rPr lang="zh-CN" altLang="en-US" dirty="0"/>
              <a:t>）和衰减 （</a:t>
            </a:r>
            <a:r>
              <a:rPr lang="en-US" altLang="zh-CN" dirty="0"/>
              <a:t>decay</a:t>
            </a:r>
            <a:r>
              <a:rPr lang="zh-CN" altLang="en-US" dirty="0"/>
              <a:t>）。</a:t>
            </a:r>
            <a:endParaRPr lang="en-US" altLang="zh-CN" dirty="0"/>
          </a:p>
          <a:p>
            <a:pPr lvl="2"/>
            <a:r>
              <a:rPr lang="zh-CN" altLang="en-US" dirty="0"/>
              <a:t> 预热阶段：预热阶段将逐步增加学习率，适应模型在前期训练的方向</a:t>
            </a:r>
            <a:endParaRPr lang="en-US" altLang="zh-CN" dirty="0"/>
          </a:p>
          <a:p>
            <a:pPr lvl="2"/>
            <a:r>
              <a:rPr lang="zh-CN" altLang="en-US" dirty="0"/>
              <a:t> 衰减阶段：逐步衰减学习率，降低训练后期的震荡，提高训练的稳定性和收敛 性</a:t>
            </a:r>
            <a:endParaRPr lang="zh-CN" altLang="en-US" dirty="0"/>
          </a:p>
        </p:txBody>
      </p:sp>
      <p:sp>
        <p:nvSpPr>
          <p:cNvPr id="3" name="标题 2"/>
          <p:cNvSpPr>
            <a:spLocks noGrp="1"/>
          </p:cNvSpPr>
          <p:nvPr>
            <p:ph type="ctrTitle"/>
          </p:nvPr>
        </p:nvSpPr>
        <p:spPr/>
        <p:txBody>
          <a:bodyPr/>
          <a:lstStyle/>
          <a:p>
            <a:r>
              <a:rPr lang="zh-CN" altLang="en-US" dirty="0"/>
              <a:t>训练步骤</a:t>
            </a:r>
            <a:r>
              <a:rPr lang="en-US" altLang="zh-CN" dirty="0"/>
              <a:t>—</a:t>
            </a:r>
            <a:r>
              <a:rPr lang="zh-CN" altLang="en-US" dirty="0"/>
              <a:t>训练设置</a:t>
            </a:r>
            <a:endParaRPr lang="zh-CN" altLang="en-US" dirty="0"/>
          </a:p>
        </p:txBody>
      </p:sp>
      <p:pic>
        <p:nvPicPr>
          <p:cNvPr id="4" name="图片 3"/>
          <p:cNvPicPr>
            <a:picLocks noChangeAspect="1"/>
          </p:cNvPicPr>
          <p:nvPr/>
        </p:nvPicPr>
        <p:blipFill>
          <a:blip r:embed="rId1"/>
          <a:stretch>
            <a:fillRect/>
          </a:stretch>
        </p:blipFill>
        <p:spPr>
          <a:xfrm>
            <a:off x="147744" y="4140199"/>
            <a:ext cx="6238875" cy="1666875"/>
          </a:xfrm>
          <a:prstGeom prst="rect">
            <a:avLst/>
          </a:prstGeom>
        </p:spPr>
      </p:pic>
      <p:pic>
        <p:nvPicPr>
          <p:cNvPr id="5" name="图片 4"/>
          <p:cNvPicPr>
            <a:picLocks noChangeAspect="1"/>
          </p:cNvPicPr>
          <p:nvPr/>
        </p:nvPicPr>
        <p:blipFill>
          <a:blip r:embed="rId2"/>
          <a:stretch>
            <a:fillRect/>
          </a:stretch>
        </p:blipFill>
        <p:spPr>
          <a:xfrm>
            <a:off x="6006827" y="3759200"/>
            <a:ext cx="3059765" cy="204787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b="1" dirty="0"/>
              <a:t> </a:t>
            </a:r>
            <a:r>
              <a:rPr lang="zh-CN" altLang="en-US" b="1" dirty="0"/>
              <a:t>确定模型规模及数据集大小</a:t>
            </a:r>
            <a:endParaRPr lang="en-US" altLang="zh-CN" b="1" dirty="0"/>
          </a:p>
          <a:p>
            <a:pPr lvl="1"/>
            <a:r>
              <a:rPr lang="en-US" altLang="zh-CN" dirty="0"/>
              <a:t> </a:t>
            </a:r>
            <a:r>
              <a:rPr lang="zh-CN" altLang="en-US" dirty="0"/>
              <a:t>放缩法则（</a:t>
            </a:r>
            <a:r>
              <a:rPr lang="en-US" altLang="zh-CN" dirty="0"/>
              <a:t>Scaling Law</a:t>
            </a:r>
            <a:r>
              <a:rPr lang="zh-CN" altLang="en-US" dirty="0"/>
              <a:t>）</a:t>
            </a:r>
            <a:endParaRPr lang="en-US" altLang="zh-CN" dirty="0"/>
          </a:p>
          <a:p>
            <a:pPr lvl="2"/>
            <a:r>
              <a:rPr lang="en-US" altLang="zh-CN" dirty="0"/>
              <a:t> </a:t>
            </a:r>
            <a:r>
              <a:rPr lang="zh-CN" altLang="en-US" dirty="0"/>
              <a:t>放缩法则指的是随着模型大小、数据集大小和用于训练的计算浮点数</a:t>
            </a:r>
            <a:r>
              <a:rPr lang="en-US" altLang="zh-CN" dirty="0"/>
              <a:t>(flops)</a:t>
            </a:r>
            <a:r>
              <a:rPr lang="zh-CN" altLang="en-US" dirty="0"/>
              <a:t>的增加，模型的性能会提高</a:t>
            </a:r>
            <a:endParaRPr lang="en-US" altLang="zh-CN" dirty="0"/>
          </a:p>
          <a:p>
            <a:pPr lvl="2"/>
            <a:r>
              <a:rPr lang="zh-CN" altLang="en-US" dirty="0"/>
              <a:t> 当不受其他两个因素的制约时，模型性能与每个单独的因素都有幂律关系 。为了获得最佳性能，所有三个因素必须同时放大</a:t>
            </a:r>
            <a:endParaRPr lang="zh-CN" altLang="en-US" dirty="0"/>
          </a:p>
        </p:txBody>
      </p:sp>
      <p:sp>
        <p:nvSpPr>
          <p:cNvPr id="3" name="标题 2"/>
          <p:cNvSpPr>
            <a:spLocks noGrp="1"/>
          </p:cNvSpPr>
          <p:nvPr>
            <p:ph type="ctrTitle"/>
          </p:nvPr>
        </p:nvSpPr>
        <p:spPr/>
        <p:txBody>
          <a:bodyPr/>
          <a:lstStyle/>
          <a:p>
            <a:r>
              <a:rPr lang="zh-CN" altLang="en-US" dirty="0"/>
              <a:t>训练步骤</a:t>
            </a:r>
            <a:r>
              <a:rPr lang="en-US" altLang="zh-CN" dirty="0"/>
              <a:t>—</a:t>
            </a:r>
            <a:r>
              <a:rPr lang="zh-CN" altLang="en-US" dirty="0"/>
              <a:t>训练设置</a:t>
            </a:r>
            <a:endParaRPr lang="zh-CN" altLang="en-US" dirty="0"/>
          </a:p>
        </p:txBody>
      </p:sp>
      <p:pic>
        <p:nvPicPr>
          <p:cNvPr id="4" name="图片 3"/>
          <p:cNvPicPr>
            <a:picLocks noChangeAspect="1"/>
          </p:cNvPicPr>
          <p:nvPr/>
        </p:nvPicPr>
        <p:blipFill>
          <a:blip r:embed="rId1"/>
          <a:stretch>
            <a:fillRect/>
          </a:stretch>
        </p:blipFill>
        <p:spPr>
          <a:xfrm>
            <a:off x="716943" y="3428999"/>
            <a:ext cx="3629025" cy="2690813"/>
          </a:xfrm>
          <a:prstGeom prst="rect">
            <a:avLst/>
          </a:prstGeom>
        </p:spPr>
      </p:pic>
      <p:pic>
        <p:nvPicPr>
          <p:cNvPr id="5" name="图片 4"/>
          <p:cNvPicPr>
            <a:picLocks noChangeAspect="1"/>
          </p:cNvPicPr>
          <p:nvPr/>
        </p:nvPicPr>
        <p:blipFill>
          <a:blip r:embed="rId2"/>
          <a:stretch>
            <a:fillRect/>
          </a:stretch>
        </p:blipFill>
        <p:spPr>
          <a:xfrm>
            <a:off x="4608513" y="3394230"/>
            <a:ext cx="3681636" cy="2690813"/>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b="1" dirty="0"/>
              <a:t> 放缩法则（</a:t>
            </a:r>
            <a:r>
              <a:rPr lang="en-US" altLang="zh-CN" b="1" dirty="0"/>
              <a:t>Scaling Law</a:t>
            </a:r>
            <a:r>
              <a:rPr lang="zh-CN" altLang="en-US" b="1" dirty="0"/>
              <a:t>）</a:t>
            </a:r>
            <a:endParaRPr lang="en-US" altLang="zh-CN" b="1" dirty="0"/>
          </a:p>
          <a:p>
            <a:pPr lvl="1"/>
            <a:r>
              <a:rPr lang="en-US" altLang="zh-CN" dirty="0"/>
              <a:t> </a:t>
            </a:r>
            <a:r>
              <a:rPr lang="en-US" altLang="zh-CN" dirty="0" err="1"/>
              <a:t>OpenAI</a:t>
            </a:r>
            <a:r>
              <a:rPr lang="zh-CN" altLang="en-US" dirty="0"/>
              <a:t>放缩公式</a:t>
            </a:r>
            <a:endParaRPr lang="en-US" altLang="zh-CN" dirty="0"/>
          </a:p>
          <a:p>
            <a:pPr lvl="2"/>
            <a:r>
              <a:rPr lang="zh-CN" altLang="en-US" dirty="0"/>
              <a:t> 提出了数据语言模型的性能与模型规模（</a:t>
            </a:r>
            <a:r>
              <a:rPr lang="en-US" altLang="zh-CN" dirty="0"/>
              <a:t>N</a:t>
            </a:r>
            <a:r>
              <a:rPr lang="zh-CN" altLang="en-US" dirty="0"/>
              <a:t>）、训练数据规模（</a:t>
            </a:r>
            <a:r>
              <a:rPr lang="en-US" altLang="zh-CN" dirty="0"/>
              <a:t>D</a:t>
            </a:r>
            <a:r>
              <a:rPr lang="zh-CN" altLang="en-US" dirty="0"/>
              <a:t>）和训练计算量（</a:t>
            </a:r>
            <a:r>
              <a:rPr lang="en-US" altLang="zh-CN" dirty="0"/>
              <a:t>C</a:t>
            </a:r>
            <a:r>
              <a:rPr lang="zh-CN" altLang="en-US" dirty="0"/>
              <a:t>）之间的幂律关系。</a:t>
            </a:r>
            <a:endParaRPr lang="en-US" altLang="zh-CN" dirty="0"/>
          </a:p>
          <a:p>
            <a:pPr lvl="2"/>
            <a:r>
              <a:rPr lang="zh-CN" altLang="en-US" dirty="0"/>
              <a:t> 固定</a:t>
            </a:r>
            <a:r>
              <a:rPr lang="zh-CN" altLang="en-US" i="0" dirty="0">
                <a:effectLst/>
                <a:latin typeface="ui-sans-serif"/>
              </a:rPr>
              <a:t>训练数据规模 </a:t>
            </a:r>
            <a:r>
              <a:rPr lang="en-US" altLang="zh-CN" i="0" dirty="0">
                <a:effectLst/>
                <a:latin typeface="ui-sans-serif"/>
              </a:rPr>
              <a:t>(D) </a:t>
            </a:r>
            <a:r>
              <a:rPr lang="zh-CN" altLang="en-US" dirty="0"/>
              <a:t>，对每一个参数量的模型进行充分训练，预测</a:t>
            </a:r>
            <a:r>
              <a:rPr lang="en-US" altLang="zh-CN" dirty="0"/>
              <a:t>loss</a:t>
            </a:r>
            <a:r>
              <a:rPr lang="zh-CN" altLang="en-US" dirty="0"/>
              <a:t>和真实</a:t>
            </a:r>
            <a:r>
              <a:rPr lang="en-US" altLang="zh-CN" dirty="0"/>
              <a:t>loss</a:t>
            </a:r>
            <a:r>
              <a:rPr lang="zh-CN" altLang="en-US" dirty="0"/>
              <a:t>如下：</a:t>
            </a:r>
            <a:endParaRPr lang="zh-CN" altLang="en-US" dirty="0"/>
          </a:p>
        </p:txBody>
      </p:sp>
      <p:sp>
        <p:nvSpPr>
          <p:cNvPr id="3" name="标题 2"/>
          <p:cNvSpPr>
            <a:spLocks noGrp="1"/>
          </p:cNvSpPr>
          <p:nvPr>
            <p:ph type="ctrTitle"/>
          </p:nvPr>
        </p:nvSpPr>
        <p:spPr/>
        <p:txBody>
          <a:bodyPr/>
          <a:lstStyle/>
          <a:p>
            <a:r>
              <a:rPr lang="zh-CN" altLang="en-US" dirty="0"/>
              <a:t>训练步骤</a:t>
            </a:r>
            <a:r>
              <a:rPr lang="en-US" altLang="zh-CN" dirty="0"/>
              <a:t>—</a:t>
            </a:r>
            <a:r>
              <a:rPr lang="zh-CN" altLang="en-US" dirty="0"/>
              <a:t>训练设置</a:t>
            </a:r>
            <a:endParaRPr lang="zh-CN" altLang="en-US" dirty="0"/>
          </a:p>
        </p:txBody>
      </p:sp>
      <p:pic>
        <p:nvPicPr>
          <p:cNvPr id="4" name="图片 3"/>
          <p:cNvPicPr>
            <a:picLocks noChangeAspect="1"/>
          </p:cNvPicPr>
          <p:nvPr/>
        </p:nvPicPr>
        <p:blipFill>
          <a:blip r:embed="rId1"/>
          <a:stretch>
            <a:fillRect/>
          </a:stretch>
        </p:blipFill>
        <p:spPr>
          <a:xfrm>
            <a:off x="262687" y="3337710"/>
            <a:ext cx="5122729" cy="1769670"/>
          </a:xfrm>
          <a:prstGeom prst="rect">
            <a:avLst/>
          </a:prstGeom>
        </p:spPr>
      </p:pic>
      <p:pic>
        <p:nvPicPr>
          <p:cNvPr id="5" name="图片 4"/>
          <p:cNvPicPr>
            <a:picLocks noChangeAspect="1"/>
          </p:cNvPicPr>
          <p:nvPr/>
        </p:nvPicPr>
        <p:blipFill>
          <a:blip r:embed="rId2"/>
          <a:stretch>
            <a:fillRect/>
          </a:stretch>
        </p:blipFill>
        <p:spPr>
          <a:xfrm>
            <a:off x="5579929" y="3205538"/>
            <a:ext cx="3049302" cy="230253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b="1" dirty="0"/>
              <a:t> 放缩法则（</a:t>
            </a:r>
            <a:r>
              <a:rPr lang="en-US" altLang="zh-CN" b="1" dirty="0"/>
              <a:t>Scaling Law</a:t>
            </a:r>
            <a:r>
              <a:rPr lang="zh-CN" altLang="en-US" b="1" dirty="0"/>
              <a:t>）</a:t>
            </a:r>
            <a:r>
              <a:rPr lang="en-US" altLang="zh-CN" b="1" dirty="0"/>
              <a:t> </a:t>
            </a:r>
            <a:endParaRPr lang="en-US" altLang="zh-CN" b="1" dirty="0"/>
          </a:p>
          <a:p>
            <a:pPr lvl="1"/>
            <a:r>
              <a:rPr lang="zh-CN" altLang="en-US" dirty="0"/>
              <a:t> 思考：现有公司声称的“使用放缩法则能预测模型性能”，然而仅仅对</a:t>
            </a:r>
            <a:r>
              <a:rPr lang="en-US" altLang="zh-CN" dirty="0"/>
              <a:t>next-token prediction loss</a:t>
            </a:r>
            <a:r>
              <a:rPr lang="zh-CN" altLang="en-US" dirty="0"/>
              <a:t>的预测真的能概括模型性能吗？</a:t>
            </a:r>
            <a:endParaRPr lang="en-US" altLang="zh-CN" dirty="0"/>
          </a:p>
          <a:p>
            <a:pPr lvl="2"/>
            <a:r>
              <a:rPr lang="zh-CN" altLang="en-US" dirty="0"/>
              <a:t> 模型实际应用的时候跑的是</a:t>
            </a:r>
            <a:r>
              <a:rPr lang="en-US" altLang="zh-CN" dirty="0"/>
              <a:t>benchmark</a:t>
            </a:r>
            <a:r>
              <a:rPr lang="zh-CN" altLang="en-US" dirty="0"/>
              <a:t>，如问答等任务</a:t>
            </a:r>
            <a:endParaRPr lang="en-US" altLang="zh-CN" dirty="0"/>
          </a:p>
          <a:p>
            <a:pPr lvl="2"/>
            <a:r>
              <a:rPr lang="zh-CN" altLang="en-US" dirty="0"/>
              <a:t> 放缩具体下游任务</a:t>
            </a:r>
            <a:r>
              <a:rPr lang="en-US" altLang="zh-CN" dirty="0"/>
              <a:t>benchmark</a:t>
            </a:r>
            <a:r>
              <a:rPr lang="zh-CN" altLang="en-US" dirty="0"/>
              <a:t>的分数</a:t>
            </a:r>
            <a:endParaRPr lang="zh-CN" altLang="en-US" dirty="0"/>
          </a:p>
        </p:txBody>
      </p:sp>
      <p:sp>
        <p:nvSpPr>
          <p:cNvPr id="3" name="标题 2"/>
          <p:cNvSpPr>
            <a:spLocks noGrp="1"/>
          </p:cNvSpPr>
          <p:nvPr>
            <p:ph type="ctrTitle"/>
          </p:nvPr>
        </p:nvSpPr>
        <p:spPr/>
        <p:txBody>
          <a:bodyPr/>
          <a:lstStyle/>
          <a:p>
            <a:r>
              <a:rPr lang="zh-CN" altLang="en-US" dirty="0"/>
              <a:t>训练步骤</a:t>
            </a:r>
            <a:r>
              <a:rPr lang="en-US" altLang="zh-CN" dirty="0"/>
              <a:t>—</a:t>
            </a:r>
            <a:r>
              <a:rPr lang="zh-CN" altLang="en-US" dirty="0"/>
              <a:t>训练设置</a:t>
            </a:r>
            <a:endParaRPr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b="1" dirty="0"/>
              <a:t> 微调（</a:t>
            </a:r>
            <a:r>
              <a:rPr lang="en-US" altLang="zh-CN" b="1" i="0" dirty="0">
                <a:effectLst/>
                <a:latin typeface="ui-sans-serif"/>
              </a:rPr>
              <a:t> Fine-tuning </a:t>
            </a:r>
            <a:r>
              <a:rPr lang="zh-CN" altLang="en-US" b="1" dirty="0"/>
              <a:t>）</a:t>
            </a:r>
            <a:endParaRPr lang="en-US" altLang="zh-CN" b="1" dirty="0"/>
          </a:p>
          <a:p>
            <a:pPr lvl="1"/>
            <a:r>
              <a:rPr lang="zh-CN" altLang="en-US" b="0" i="0" dirty="0">
                <a:solidFill>
                  <a:srgbClr val="4D4D4D"/>
                </a:solidFill>
                <a:effectLst/>
                <a:latin typeface="-apple-system"/>
              </a:rPr>
              <a:t> </a:t>
            </a:r>
            <a:r>
              <a:rPr lang="zh-CN" altLang="en-US" b="0" i="0" dirty="0">
                <a:effectLst/>
                <a:latin typeface="-apple-system"/>
              </a:rPr>
              <a:t>预训练完成的模型接下来会在针对性的任务数据集上接受更进一步的训练。这一阶段主要涉及对模型权重的细微调整，使其更好地适配具体任务</a:t>
            </a:r>
            <a:endParaRPr lang="en-US" altLang="zh-CN" b="0" i="0" dirty="0">
              <a:effectLst/>
              <a:latin typeface="-apple-system"/>
            </a:endParaRPr>
          </a:p>
          <a:p>
            <a:pPr lvl="1"/>
            <a:r>
              <a:rPr lang="zh-CN" altLang="en-US" b="0" i="0" dirty="0">
                <a:effectLst/>
                <a:latin typeface="-apple-system"/>
              </a:rPr>
              <a:t> 参数高效微调（</a:t>
            </a:r>
            <a:r>
              <a:rPr lang="en-US" altLang="zh-CN" b="0" i="0" dirty="0">
                <a:effectLst/>
                <a:latin typeface="-apple-system"/>
              </a:rPr>
              <a:t>Parameter-Efficient Fine-Tuning</a:t>
            </a:r>
            <a:r>
              <a:rPr lang="zh-CN" altLang="en-US" b="0" i="0" dirty="0">
                <a:effectLst/>
                <a:latin typeface="-apple-system"/>
              </a:rPr>
              <a:t>，</a:t>
            </a:r>
            <a:r>
              <a:rPr lang="en-US" altLang="zh-CN" b="0" i="0" dirty="0">
                <a:effectLst/>
                <a:latin typeface="-apple-system"/>
              </a:rPr>
              <a:t>PEFT</a:t>
            </a:r>
            <a:r>
              <a:rPr lang="zh-CN" altLang="en-US" b="0" i="0" dirty="0">
                <a:effectLst/>
                <a:latin typeface="-apple-system"/>
              </a:rPr>
              <a:t>）旨在通过最小化微调参数数量和计算复杂度，提升预训练模型在新任务上的表现，从而减轻大型预训练模型的训练负担。包括</a:t>
            </a:r>
            <a:r>
              <a:rPr lang="en-US" altLang="zh-CN" b="0" i="0" dirty="0" err="1">
                <a:effectLst/>
                <a:latin typeface="-apple-system"/>
              </a:rPr>
              <a:t>LoRA</a:t>
            </a:r>
            <a:r>
              <a:rPr lang="zh-CN" altLang="en-US" b="0" i="0" dirty="0">
                <a:effectLst/>
                <a:latin typeface="-apple-system"/>
              </a:rPr>
              <a:t>、</a:t>
            </a:r>
            <a:r>
              <a:rPr lang="en-US" altLang="zh-CN" b="0" i="0" dirty="0" err="1">
                <a:effectLst/>
                <a:latin typeface="-apple-system"/>
              </a:rPr>
              <a:t>QLoRA</a:t>
            </a:r>
            <a:r>
              <a:rPr lang="zh-CN" altLang="en-US" b="0" i="0" dirty="0">
                <a:effectLst/>
                <a:latin typeface="-apple-system"/>
              </a:rPr>
              <a:t>、适配器调整</a:t>
            </a:r>
            <a:r>
              <a:rPr lang="en-US" altLang="zh-CN" b="0" i="0" dirty="0">
                <a:effectLst/>
                <a:latin typeface="-apple-system"/>
              </a:rPr>
              <a:t>(Adapter Tuning)</a:t>
            </a:r>
            <a:r>
              <a:rPr lang="zh-CN" altLang="en-US" b="0" i="0" dirty="0">
                <a:effectLst/>
                <a:latin typeface="-apple-system"/>
              </a:rPr>
              <a:t>、前缀调整</a:t>
            </a:r>
            <a:r>
              <a:rPr lang="en-US" altLang="zh-CN" b="0" i="0" dirty="0">
                <a:effectLst/>
                <a:latin typeface="-apple-system"/>
              </a:rPr>
              <a:t>(Prefix Tuning)</a:t>
            </a:r>
            <a:r>
              <a:rPr lang="zh-CN" altLang="en-US" b="0" i="0" dirty="0">
                <a:effectLst/>
                <a:latin typeface="-apple-system"/>
              </a:rPr>
              <a:t>、提示调整</a:t>
            </a:r>
            <a:r>
              <a:rPr lang="en-US" altLang="zh-CN" b="0" i="0" dirty="0">
                <a:effectLst/>
                <a:latin typeface="-apple-system"/>
              </a:rPr>
              <a:t>(Prompt Tuning)</a:t>
            </a:r>
            <a:r>
              <a:rPr lang="zh-CN" altLang="en-US" b="0" i="0" dirty="0">
                <a:effectLst/>
                <a:latin typeface="-apple-system"/>
              </a:rPr>
              <a:t>、</a:t>
            </a:r>
            <a:r>
              <a:rPr lang="en-US" altLang="zh-CN" b="0" i="0" dirty="0">
                <a:effectLst/>
                <a:latin typeface="-apple-system"/>
              </a:rPr>
              <a:t>P-Tuning</a:t>
            </a:r>
            <a:r>
              <a:rPr lang="zh-CN" altLang="en-US" b="0" i="0" dirty="0">
                <a:effectLst/>
                <a:latin typeface="-apple-system"/>
              </a:rPr>
              <a:t>及</a:t>
            </a:r>
            <a:r>
              <a:rPr lang="en-US" altLang="zh-CN" b="0" i="0" dirty="0">
                <a:effectLst/>
                <a:latin typeface="-apple-system"/>
              </a:rPr>
              <a:t>P-Tuning v2</a:t>
            </a:r>
            <a:r>
              <a:rPr lang="zh-CN" altLang="en-US" b="0" i="0" dirty="0">
                <a:effectLst/>
                <a:latin typeface="-apple-system"/>
              </a:rPr>
              <a:t>等多种方法</a:t>
            </a:r>
            <a:endParaRPr lang="zh-CN" altLang="en-US" dirty="0"/>
          </a:p>
        </p:txBody>
      </p:sp>
      <p:sp>
        <p:nvSpPr>
          <p:cNvPr id="3" name="标题 2"/>
          <p:cNvSpPr>
            <a:spLocks noGrp="1"/>
          </p:cNvSpPr>
          <p:nvPr>
            <p:ph type="ctrTitle"/>
          </p:nvPr>
        </p:nvSpPr>
        <p:spPr/>
        <p:txBody>
          <a:bodyPr/>
          <a:lstStyle/>
          <a:p>
            <a:r>
              <a:rPr lang="zh-CN" altLang="en-US" dirty="0"/>
              <a:t>训练步骤</a:t>
            </a:r>
            <a:r>
              <a:rPr lang="en-US" altLang="zh-CN" dirty="0"/>
              <a:t>—</a:t>
            </a:r>
            <a:r>
              <a:rPr lang="zh-CN" altLang="en-US" dirty="0"/>
              <a:t>后训练</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493713" y="2749680"/>
            <a:ext cx="8229600" cy="1358640"/>
            <a:chOff x="457200" y="1225696"/>
            <a:chExt cx="8229600" cy="1358640"/>
          </a:xfrm>
        </p:grpSpPr>
        <p:sp>
          <p:nvSpPr>
            <p:cNvPr id="10" name="矩形 9"/>
            <p:cNvSpPr/>
            <p:nvPr/>
          </p:nvSpPr>
          <p:spPr>
            <a:xfrm>
              <a:off x="457200" y="1727536"/>
              <a:ext cx="8229600" cy="856800"/>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1" name="任意多边形: 形状 10"/>
            <p:cNvSpPr/>
            <p:nvPr/>
          </p:nvSpPr>
          <p:spPr>
            <a:xfrm>
              <a:off x="868680" y="1225696"/>
              <a:ext cx="5760720" cy="1003680"/>
            </a:xfrm>
            <a:custGeom>
              <a:avLst/>
              <a:gdLst>
                <a:gd name="connsiteX0" fmla="*/ 0 w 5760720"/>
                <a:gd name="connsiteY0" fmla="*/ 167283 h 1003680"/>
                <a:gd name="connsiteX1" fmla="*/ 167283 w 5760720"/>
                <a:gd name="connsiteY1" fmla="*/ 0 h 1003680"/>
                <a:gd name="connsiteX2" fmla="*/ 5593437 w 5760720"/>
                <a:gd name="connsiteY2" fmla="*/ 0 h 1003680"/>
                <a:gd name="connsiteX3" fmla="*/ 5760720 w 5760720"/>
                <a:gd name="connsiteY3" fmla="*/ 167283 h 1003680"/>
                <a:gd name="connsiteX4" fmla="*/ 5760720 w 5760720"/>
                <a:gd name="connsiteY4" fmla="*/ 836397 h 1003680"/>
                <a:gd name="connsiteX5" fmla="*/ 5593437 w 5760720"/>
                <a:gd name="connsiteY5" fmla="*/ 1003680 h 1003680"/>
                <a:gd name="connsiteX6" fmla="*/ 167283 w 5760720"/>
                <a:gd name="connsiteY6" fmla="*/ 1003680 h 1003680"/>
                <a:gd name="connsiteX7" fmla="*/ 0 w 5760720"/>
                <a:gd name="connsiteY7" fmla="*/ 836397 h 1003680"/>
                <a:gd name="connsiteX8" fmla="*/ 0 w 5760720"/>
                <a:gd name="connsiteY8" fmla="*/ 167283 h 100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0720" h="1003680">
                  <a:moveTo>
                    <a:pt x="0" y="167283"/>
                  </a:moveTo>
                  <a:cubicBezTo>
                    <a:pt x="0" y="74895"/>
                    <a:pt x="74895" y="0"/>
                    <a:pt x="167283" y="0"/>
                  </a:cubicBezTo>
                  <a:lnTo>
                    <a:pt x="5593437" y="0"/>
                  </a:lnTo>
                  <a:cubicBezTo>
                    <a:pt x="5685825" y="0"/>
                    <a:pt x="5760720" y="74895"/>
                    <a:pt x="5760720" y="167283"/>
                  </a:cubicBezTo>
                  <a:lnTo>
                    <a:pt x="5760720" y="836397"/>
                  </a:lnTo>
                  <a:cubicBezTo>
                    <a:pt x="5760720" y="928785"/>
                    <a:pt x="5685825" y="1003680"/>
                    <a:pt x="5593437" y="1003680"/>
                  </a:cubicBezTo>
                  <a:lnTo>
                    <a:pt x="167283" y="1003680"/>
                  </a:lnTo>
                  <a:cubicBezTo>
                    <a:pt x="74895" y="1003680"/>
                    <a:pt x="0" y="928785"/>
                    <a:pt x="0" y="836397"/>
                  </a:cubicBezTo>
                  <a:lnTo>
                    <a:pt x="0" y="16728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738" tIns="48996" rIns="266738" bIns="48996" numCol="1" spcCol="1270" anchor="ctr" anchorCtr="0">
              <a:noAutofit/>
            </a:bodyPr>
            <a:lstStyle/>
            <a:p>
              <a:pPr marL="0" lvl="0" indent="0" algn="l" defTabSz="1511300">
                <a:lnSpc>
                  <a:spcPct val="90000"/>
                </a:lnSpc>
                <a:spcBef>
                  <a:spcPct val="0"/>
                </a:spcBef>
                <a:spcAft>
                  <a:spcPct val="35000"/>
                </a:spcAft>
                <a:buNone/>
              </a:pPr>
              <a:r>
                <a:rPr lang="zh-CN" altLang="en-US" sz="3400" kern="1200" dirty="0"/>
                <a:t>一、引言</a:t>
              </a:r>
              <a:endParaRPr lang="zh-CN" altLang="en-US" sz="3400" kern="1200" dirty="0"/>
            </a:p>
          </p:txBody>
        </p:sp>
      </p:grpSp>
      <p:sp>
        <p:nvSpPr>
          <p:cNvPr id="3" name="标题 2"/>
          <p:cNvSpPr>
            <a:spLocks noGrp="1"/>
          </p:cNvSpPr>
          <p:nvPr>
            <p:ph type="ctrTitle"/>
          </p:nvPr>
        </p:nvSpPr>
        <p:spPr/>
        <p:txBody>
          <a:bodyPr/>
          <a:lstStyle/>
          <a:p>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b="1" i="0" dirty="0">
                <a:effectLst/>
                <a:latin typeface="-apple-system"/>
              </a:rPr>
              <a:t> 参数高效微调（</a:t>
            </a:r>
            <a:r>
              <a:rPr lang="en-US" altLang="zh-CN" b="1" i="0" dirty="0">
                <a:effectLst/>
                <a:latin typeface="-apple-system"/>
              </a:rPr>
              <a:t>Parameter-Efficient Fine-Tuning</a:t>
            </a:r>
            <a:r>
              <a:rPr lang="zh-CN" altLang="en-US" b="1" i="0" dirty="0">
                <a:effectLst/>
                <a:latin typeface="-apple-system"/>
              </a:rPr>
              <a:t>，</a:t>
            </a:r>
            <a:r>
              <a:rPr lang="en-US" altLang="zh-CN" b="1" i="0" dirty="0">
                <a:effectLst/>
                <a:latin typeface="-apple-system"/>
              </a:rPr>
              <a:t>PEFT</a:t>
            </a:r>
            <a:r>
              <a:rPr lang="zh-CN" altLang="en-US" b="1" i="0" dirty="0">
                <a:effectLst/>
                <a:latin typeface="-apple-system"/>
              </a:rPr>
              <a:t>）</a:t>
            </a:r>
            <a:endParaRPr lang="zh-CN" altLang="en-US" b="1" dirty="0"/>
          </a:p>
        </p:txBody>
      </p:sp>
      <p:sp>
        <p:nvSpPr>
          <p:cNvPr id="3" name="标题 2"/>
          <p:cNvSpPr>
            <a:spLocks noGrp="1"/>
          </p:cNvSpPr>
          <p:nvPr>
            <p:ph type="ctrTitle"/>
          </p:nvPr>
        </p:nvSpPr>
        <p:spPr/>
        <p:txBody>
          <a:bodyPr/>
          <a:lstStyle/>
          <a:p>
            <a:r>
              <a:rPr lang="zh-CN" altLang="en-US" dirty="0"/>
              <a:t>训练步骤</a:t>
            </a:r>
            <a:r>
              <a:rPr lang="en-US" altLang="zh-CN" dirty="0"/>
              <a:t>—</a:t>
            </a:r>
            <a:r>
              <a:rPr lang="zh-CN" altLang="en-US" dirty="0"/>
              <a:t>后训练</a:t>
            </a:r>
            <a:endParaRPr lang="zh-CN" altLang="en-US" dirty="0"/>
          </a:p>
        </p:txBody>
      </p:sp>
      <p:pic>
        <p:nvPicPr>
          <p:cNvPr id="4" name="图片 3"/>
          <p:cNvPicPr>
            <a:picLocks noChangeAspect="1"/>
          </p:cNvPicPr>
          <p:nvPr/>
        </p:nvPicPr>
        <p:blipFill>
          <a:blip r:embed="rId1"/>
          <a:stretch>
            <a:fillRect/>
          </a:stretch>
        </p:blipFill>
        <p:spPr>
          <a:xfrm>
            <a:off x="1974633" y="1908423"/>
            <a:ext cx="5194734" cy="4338459"/>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b="1" dirty="0">
                <a:latin typeface="-apple-system"/>
              </a:rPr>
              <a:t> </a:t>
            </a:r>
            <a:r>
              <a:rPr lang="zh-CN" altLang="en-US" b="1" i="0" dirty="0">
                <a:effectLst/>
                <a:latin typeface="+mn-ea"/>
                <a:cs typeface="+mn-ea"/>
              </a:rPr>
              <a:t>参数高效微调（Parameter-Efficient Fine-Tuning，PEFT）</a:t>
            </a:r>
            <a:endParaRPr lang="zh-CN" altLang="en-US" b="1" i="0" dirty="0">
              <a:effectLst/>
              <a:latin typeface="-apple-system"/>
            </a:endParaRPr>
          </a:p>
          <a:p>
            <a:pPr lvl="1"/>
            <a:r>
              <a:rPr lang="en-US" altLang="zh-CN" dirty="0">
                <a:latin typeface="-apple-system"/>
              </a:rPr>
              <a:t> </a:t>
            </a:r>
            <a:r>
              <a:rPr lang="en-US" altLang="zh-CN" b="0" i="0" dirty="0" err="1">
                <a:effectLst/>
                <a:latin typeface="+mn-ea"/>
                <a:cs typeface="+mn-ea"/>
              </a:rPr>
              <a:t>LoRA</a:t>
            </a:r>
            <a:r>
              <a:rPr lang="zh-CN" altLang="en-US" b="0" i="0" dirty="0">
                <a:effectLst/>
                <a:latin typeface="+mn-ea"/>
                <a:cs typeface="+mn-ea"/>
              </a:rPr>
              <a:t>（</a:t>
            </a:r>
            <a:r>
              <a:rPr lang="en-US" altLang="zh-CN" b="0" i="0" dirty="0">
                <a:effectLst/>
                <a:latin typeface="+mn-ea"/>
                <a:cs typeface="+mn-ea"/>
              </a:rPr>
              <a:t>Low-Rank Adaptation</a:t>
            </a:r>
            <a:r>
              <a:rPr lang="zh-CN" altLang="en-US" b="0" i="0" dirty="0">
                <a:effectLst/>
                <a:latin typeface="+mn-ea"/>
                <a:cs typeface="+mn-ea"/>
              </a:rPr>
              <a:t>）</a:t>
            </a:r>
            <a:endParaRPr lang="en-US" altLang="zh-CN" b="0" i="0" dirty="0">
              <a:effectLst/>
              <a:latin typeface="-apple-system"/>
            </a:endParaRPr>
          </a:p>
          <a:p>
            <a:pPr lvl="2"/>
            <a:r>
              <a:rPr lang="zh-CN" altLang="en-US" dirty="0">
                <a:latin typeface="-apple-system"/>
              </a:rPr>
              <a:t> 原理：</a:t>
            </a:r>
            <a:r>
              <a:rPr lang="zh-CN" altLang="en-US" dirty="0"/>
              <a:t>在原本权重矩阵旁路添加低秩矩阵的乘积作为可训练参数，</a:t>
            </a:r>
            <a:r>
              <a:rPr lang="zh-CN" altLang="en-US" dirty="0">
                <a:latin typeface="-apple-system"/>
              </a:rPr>
              <a:t>模拟参数的微调，无需对整个模型结构进行大幅度修改。降低了微调复杂度，同时保持了较高的原始模型性能。</a:t>
            </a:r>
            <a:endParaRPr lang="zh-CN" altLang="en-US" dirty="0">
              <a:latin typeface="-apple-system"/>
            </a:endParaRPr>
          </a:p>
          <a:p>
            <a:endParaRPr lang="zh-CN" altLang="en-US" dirty="0"/>
          </a:p>
        </p:txBody>
      </p:sp>
      <p:sp>
        <p:nvSpPr>
          <p:cNvPr id="3" name="标题 2"/>
          <p:cNvSpPr>
            <a:spLocks noGrp="1"/>
          </p:cNvSpPr>
          <p:nvPr>
            <p:ph type="ctrTitle"/>
          </p:nvPr>
        </p:nvSpPr>
        <p:spPr/>
        <p:txBody>
          <a:bodyPr/>
          <a:lstStyle/>
          <a:p>
            <a:r>
              <a:rPr lang="zh-CN" altLang="en-US" dirty="0"/>
              <a:t>训练步骤</a:t>
            </a:r>
            <a:r>
              <a:rPr lang="en-US" altLang="zh-CN" dirty="0"/>
              <a:t>—</a:t>
            </a:r>
            <a:r>
              <a:rPr lang="zh-CN" altLang="en-US" dirty="0"/>
              <a:t>后训练</a:t>
            </a:r>
            <a:endParaRPr lang="zh-CN" altLang="en-US" dirty="0"/>
          </a:p>
        </p:txBody>
      </p:sp>
      <p:pic>
        <p:nvPicPr>
          <p:cNvPr id="4" name="图片 3"/>
          <p:cNvPicPr>
            <a:picLocks noChangeAspect="1"/>
          </p:cNvPicPr>
          <p:nvPr/>
        </p:nvPicPr>
        <p:blipFill>
          <a:blip r:embed="rId1"/>
          <a:stretch>
            <a:fillRect/>
          </a:stretch>
        </p:blipFill>
        <p:spPr>
          <a:xfrm>
            <a:off x="1226185" y="3604895"/>
            <a:ext cx="2795270" cy="2068195"/>
          </a:xfrm>
          <a:prstGeom prst="rect">
            <a:avLst/>
          </a:prstGeom>
        </p:spPr>
      </p:pic>
      <p:pic>
        <p:nvPicPr>
          <p:cNvPr id="5" name="图片 4"/>
          <p:cNvPicPr>
            <a:picLocks noChangeAspect="1"/>
          </p:cNvPicPr>
          <p:nvPr/>
        </p:nvPicPr>
        <p:blipFill>
          <a:blip r:embed="rId2"/>
          <a:stretch>
            <a:fillRect/>
          </a:stretch>
        </p:blipFill>
        <p:spPr>
          <a:xfrm>
            <a:off x="5043805" y="3408045"/>
            <a:ext cx="3840480" cy="2193925"/>
          </a:xfrm>
          <a:prstGeom prst="rect">
            <a:avLst/>
          </a:prstGeom>
        </p:spPr>
      </p:pic>
      <p:pic>
        <p:nvPicPr>
          <p:cNvPr id="6" name="图片 5"/>
          <p:cNvPicPr>
            <a:picLocks noChangeAspect="1"/>
          </p:cNvPicPr>
          <p:nvPr/>
        </p:nvPicPr>
        <p:blipFill>
          <a:blip r:embed="rId3"/>
          <a:stretch>
            <a:fillRect/>
          </a:stretch>
        </p:blipFill>
        <p:spPr>
          <a:xfrm>
            <a:off x="6144969" y="5654927"/>
            <a:ext cx="1131731" cy="219833"/>
          </a:xfrm>
          <a:prstGeom prst="rect">
            <a:avLst/>
          </a:prstGeom>
        </p:spPr>
      </p:pic>
      <p:pic>
        <p:nvPicPr>
          <p:cNvPr id="7" name="图片 6"/>
          <p:cNvPicPr>
            <a:picLocks noChangeAspect="1"/>
          </p:cNvPicPr>
          <p:nvPr/>
        </p:nvPicPr>
        <p:blipFill>
          <a:blip r:embed="rId4"/>
          <a:stretch>
            <a:fillRect/>
          </a:stretch>
        </p:blipFill>
        <p:spPr>
          <a:xfrm>
            <a:off x="2767012" y="5874760"/>
            <a:ext cx="3609975" cy="43815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b="1" dirty="0">
                <a:latin typeface="-apple-system"/>
              </a:rPr>
              <a:t> </a:t>
            </a:r>
            <a:r>
              <a:rPr lang="zh-CN" altLang="en-US" b="1" i="0" dirty="0">
                <a:effectLst/>
                <a:latin typeface="-apple-system"/>
              </a:rPr>
              <a:t>参数高效微调（</a:t>
            </a:r>
            <a:r>
              <a:rPr lang="en-US" altLang="zh-CN" b="1" i="0" dirty="0">
                <a:effectLst/>
                <a:latin typeface="-apple-system"/>
              </a:rPr>
              <a:t>Parameter-Efficient Fine-Tuning</a:t>
            </a:r>
            <a:r>
              <a:rPr lang="zh-CN" altLang="en-US" b="1" i="0" dirty="0">
                <a:effectLst/>
                <a:latin typeface="-apple-system"/>
              </a:rPr>
              <a:t>，</a:t>
            </a:r>
            <a:r>
              <a:rPr lang="en-US" altLang="zh-CN" b="1" i="0" dirty="0">
                <a:effectLst/>
                <a:latin typeface="-apple-system"/>
              </a:rPr>
              <a:t>PEFT</a:t>
            </a:r>
            <a:r>
              <a:rPr lang="zh-CN" altLang="en-US" b="1" i="0" dirty="0">
                <a:effectLst/>
                <a:latin typeface="-apple-system"/>
              </a:rPr>
              <a:t>）</a:t>
            </a:r>
            <a:endParaRPr lang="en-US" altLang="zh-CN" b="1" i="0" dirty="0">
              <a:effectLst/>
              <a:latin typeface="-apple-system"/>
            </a:endParaRPr>
          </a:p>
          <a:p>
            <a:pPr lvl="1"/>
            <a:r>
              <a:rPr lang="zh-CN" altLang="en-US" dirty="0"/>
              <a:t> 微调适配器（</a:t>
            </a:r>
            <a:r>
              <a:rPr lang="en-US" altLang="zh-CN" dirty="0"/>
              <a:t>Adapter</a:t>
            </a:r>
            <a:r>
              <a:rPr lang="zh-CN" altLang="en-US" dirty="0"/>
              <a:t> </a:t>
            </a:r>
            <a:r>
              <a:rPr lang="en-US" altLang="zh-CN" dirty="0"/>
              <a:t>Tuning</a:t>
            </a:r>
            <a:r>
              <a:rPr lang="zh-CN" altLang="en-US" dirty="0"/>
              <a:t>）</a:t>
            </a:r>
            <a:endParaRPr lang="en-US" altLang="zh-CN" dirty="0"/>
          </a:p>
          <a:p>
            <a:pPr lvl="2"/>
            <a:r>
              <a:rPr lang="zh-CN" altLang="en-US" dirty="0"/>
              <a:t> 在 </a:t>
            </a:r>
            <a:r>
              <a:rPr lang="en-US" altLang="zh-CN" dirty="0"/>
              <a:t>Transformer </a:t>
            </a:r>
            <a:r>
              <a:rPr lang="zh-CN" altLang="en-US" dirty="0"/>
              <a:t>层中的自注意力模块与多层感知（</a:t>
            </a:r>
            <a:r>
              <a:rPr lang="en-US" altLang="zh-CN" dirty="0"/>
              <a:t>MLP</a:t>
            </a:r>
            <a:r>
              <a:rPr lang="zh-CN" altLang="en-US" dirty="0"/>
              <a:t>）与其之后的残 差连接之间添加适配器层（</a:t>
            </a:r>
            <a:r>
              <a:rPr lang="en-US" altLang="zh-CN" dirty="0"/>
              <a:t>Adapter layer</a:t>
            </a:r>
            <a:r>
              <a:rPr lang="zh-CN" altLang="en-US" dirty="0"/>
              <a:t>）作为可训练参数</a:t>
            </a:r>
            <a:endParaRPr lang="en-US" altLang="zh-CN" dirty="0"/>
          </a:p>
          <a:p>
            <a:pPr lvl="2"/>
            <a:r>
              <a:rPr lang="zh-CN" altLang="en-US" dirty="0"/>
              <a:t> 会增加网络的深度，从而在模型推理时带来额外的时间开销</a:t>
            </a:r>
            <a:endParaRPr lang="en-US" altLang="zh-CN" dirty="0"/>
          </a:p>
          <a:p>
            <a:pPr lvl="1"/>
            <a:r>
              <a:rPr lang="zh-CN" altLang="en-US" dirty="0"/>
              <a:t> 前缀微调（</a:t>
            </a:r>
            <a:r>
              <a:rPr lang="en-US" altLang="zh-CN" dirty="0"/>
              <a:t>Prefix Tuning</a:t>
            </a:r>
            <a:r>
              <a:rPr lang="zh-CN" altLang="en-US" dirty="0"/>
              <a:t>）</a:t>
            </a:r>
            <a:endParaRPr lang="en-US" altLang="zh-CN" dirty="0"/>
          </a:p>
          <a:p>
            <a:pPr lvl="2"/>
            <a:r>
              <a:rPr lang="zh-CN" altLang="en-US" dirty="0"/>
              <a:t> 在输入序列前缀添加连续可微的软提示作为可训练参数</a:t>
            </a:r>
            <a:endParaRPr lang="en-US" altLang="zh-CN" dirty="0"/>
          </a:p>
          <a:p>
            <a:pPr lvl="2"/>
            <a:r>
              <a:rPr lang="zh-CN" altLang="en-US" dirty="0"/>
              <a:t> 由于模型可接受的最大输入长度有限，随着软提示的参数量增多，实际输入序列的最大 长度也会相应减小，影响模型性能</a:t>
            </a:r>
            <a:endParaRPr lang="en-US" altLang="zh-CN" b="0" i="0" dirty="0">
              <a:effectLst/>
              <a:latin typeface="-apple-system"/>
            </a:endParaRPr>
          </a:p>
          <a:p>
            <a:endParaRPr lang="zh-CN" altLang="en-US" dirty="0"/>
          </a:p>
        </p:txBody>
      </p:sp>
      <p:sp>
        <p:nvSpPr>
          <p:cNvPr id="3" name="标题 2"/>
          <p:cNvSpPr>
            <a:spLocks noGrp="1"/>
          </p:cNvSpPr>
          <p:nvPr>
            <p:ph type="ctrTitle"/>
          </p:nvPr>
        </p:nvSpPr>
        <p:spPr/>
        <p:txBody>
          <a:bodyPr/>
          <a:lstStyle/>
          <a:p>
            <a:r>
              <a:rPr lang="zh-CN" altLang="en-US" dirty="0"/>
              <a:t>训练步骤</a:t>
            </a:r>
            <a:r>
              <a:rPr lang="en-US" altLang="zh-CN" dirty="0"/>
              <a:t>—</a:t>
            </a:r>
            <a:r>
              <a:rPr lang="zh-CN" altLang="en-US" dirty="0"/>
              <a:t>后训练</a:t>
            </a:r>
            <a:endParaRPr lang="zh-CN" altLang="en-US" dirty="0"/>
          </a:p>
        </p:txBody>
      </p:sp>
      <p:pic>
        <p:nvPicPr>
          <p:cNvPr id="4" name="图片 3"/>
          <p:cNvPicPr>
            <a:picLocks noChangeAspect="1"/>
          </p:cNvPicPr>
          <p:nvPr/>
        </p:nvPicPr>
        <p:blipFill>
          <a:blip r:embed="rId1"/>
          <a:stretch>
            <a:fillRect/>
          </a:stretch>
        </p:blipFill>
        <p:spPr>
          <a:xfrm>
            <a:off x="3390699" y="4281655"/>
            <a:ext cx="2362602" cy="1925469"/>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945006"/>
            <a:ext cx="8512139" cy="4525963"/>
          </a:xfrm>
        </p:spPr>
        <p:txBody>
          <a:bodyPr/>
          <a:lstStyle/>
          <a:p>
            <a:r>
              <a:rPr lang="zh-CN" altLang="en-US" b="1" dirty="0"/>
              <a:t> 评估维度</a:t>
            </a:r>
            <a:endParaRPr lang="en-US" altLang="zh-CN" b="1" dirty="0"/>
          </a:p>
          <a:p>
            <a:pPr lvl="1"/>
            <a:r>
              <a:rPr lang="en-US" altLang="zh-CN" dirty="0"/>
              <a:t> </a:t>
            </a:r>
            <a:r>
              <a:rPr lang="zh-CN" altLang="en-US" dirty="0"/>
              <a:t>自然语言处理能力：语言理解能力、推理能力、生成能力、多语言能力和事实性</a:t>
            </a:r>
            <a:endParaRPr lang="en-US" altLang="zh-CN" dirty="0"/>
          </a:p>
          <a:p>
            <a:pPr lvl="1"/>
            <a:r>
              <a:rPr lang="en-US" altLang="zh-CN" dirty="0"/>
              <a:t> </a:t>
            </a:r>
            <a:r>
              <a:rPr lang="zh-CN" altLang="en-US" dirty="0"/>
              <a:t>知识与技能：科学知识工程知识（数学推理、代码撰写等）、外部工具使用能力</a:t>
            </a:r>
            <a:endParaRPr lang="en-US" altLang="zh-CN" dirty="0"/>
          </a:p>
          <a:p>
            <a:pPr lvl="1"/>
            <a:r>
              <a:rPr lang="en-US" altLang="zh-CN" dirty="0"/>
              <a:t> </a:t>
            </a:r>
            <a:r>
              <a:rPr lang="zh-CN" altLang="en-US" dirty="0"/>
              <a:t>领域能力：医学、金融、智能体、教育、搜索与推荐等</a:t>
            </a:r>
            <a:endParaRPr lang="en-US" altLang="zh-CN" dirty="0"/>
          </a:p>
          <a:p>
            <a:r>
              <a:rPr lang="zh-CN" altLang="en-US" b="1" dirty="0"/>
              <a:t> 评估数据集</a:t>
            </a:r>
            <a:endParaRPr lang="en-US" altLang="zh-CN" b="1" dirty="0"/>
          </a:p>
          <a:p>
            <a:pPr lvl="1"/>
            <a:r>
              <a:rPr lang="zh-CN" altLang="en-US" dirty="0"/>
              <a:t> 通用评估基准：</a:t>
            </a:r>
            <a:r>
              <a:rPr lang="en-US" altLang="zh-CN" dirty="0"/>
              <a:t>MMLU</a:t>
            </a:r>
            <a:r>
              <a:rPr lang="zh-CN" altLang="en-US" dirty="0"/>
              <a:t>、 </a:t>
            </a:r>
            <a:r>
              <a:rPr lang="en-US" altLang="zh-CN" dirty="0" err="1"/>
              <a:t>AGIEval</a:t>
            </a:r>
            <a:r>
              <a:rPr lang="en-US" altLang="zh-CN" dirty="0"/>
              <a:t> </a:t>
            </a:r>
            <a:r>
              <a:rPr lang="zh-CN" altLang="en-US" dirty="0"/>
              <a:t>、</a:t>
            </a:r>
            <a:r>
              <a:rPr lang="en-US" altLang="zh-CN" dirty="0"/>
              <a:t>C-Eval</a:t>
            </a:r>
            <a:r>
              <a:rPr lang="zh-CN" altLang="en-US" dirty="0"/>
              <a:t>、</a:t>
            </a:r>
            <a:r>
              <a:rPr lang="en-US" altLang="zh-CN" dirty="0"/>
              <a:t>CMMLU</a:t>
            </a:r>
            <a:r>
              <a:rPr lang="zh-CN" altLang="en-US" dirty="0"/>
              <a:t>等</a:t>
            </a:r>
            <a:endParaRPr lang="en-US" altLang="zh-CN" dirty="0"/>
          </a:p>
          <a:p>
            <a:pPr lvl="1"/>
            <a:r>
              <a:rPr lang="zh-CN" altLang="en-US" dirty="0"/>
              <a:t> 特定任务基准： </a:t>
            </a:r>
            <a:r>
              <a:rPr lang="en-US" altLang="zh-CN" dirty="0"/>
              <a:t>MATH</a:t>
            </a:r>
            <a:r>
              <a:rPr lang="zh-CN" altLang="en-US" dirty="0"/>
              <a:t>、 </a:t>
            </a:r>
            <a:r>
              <a:rPr lang="en-US" altLang="zh-CN" dirty="0" err="1"/>
              <a:t>MultiMedQA</a:t>
            </a:r>
            <a:r>
              <a:rPr lang="zh-CN" altLang="en-US" dirty="0"/>
              <a:t>、 </a:t>
            </a:r>
            <a:r>
              <a:rPr lang="en-US" altLang="zh-CN" dirty="0" err="1"/>
              <a:t>HumanEval</a:t>
            </a:r>
            <a:r>
              <a:rPr lang="zh-CN" altLang="en-US" dirty="0"/>
              <a:t>、</a:t>
            </a:r>
            <a:r>
              <a:rPr lang="en-US" altLang="zh-CN" dirty="0"/>
              <a:t>BIG-bench</a:t>
            </a:r>
            <a:r>
              <a:rPr lang="zh-CN" altLang="en-US" dirty="0"/>
              <a:t>等</a:t>
            </a:r>
            <a:endParaRPr lang="en-US" altLang="zh-CN" dirty="0"/>
          </a:p>
          <a:p>
            <a:pPr lvl="1"/>
            <a:r>
              <a:rPr lang="en-US" altLang="zh-CN" dirty="0"/>
              <a:t> </a:t>
            </a:r>
            <a:r>
              <a:rPr lang="zh-CN" altLang="en-US" dirty="0"/>
              <a:t>多模态基准： </a:t>
            </a:r>
            <a:r>
              <a:rPr lang="en-US" altLang="zh-CN" dirty="0"/>
              <a:t>MME</a:t>
            </a:r>
            <a:r>
              <a:rPr lang="zh-CN" altLang="en-US" dirty="0"/>
              <a:t>、 </a:t>
            </a:r>
            <a:r>
              <a:rPr lang="en-US" altLang="zh-CN" dirty="0" err="1"/>
              <a:t>MMBench</a:t>
            </a:r>
            <a:r>
              <a:rPr lang="zh-CN" altLang="en-US" dirty="0"/>
              <a:t>等 </a:t>
            </a:r>
            <a:endParaRPr lang="en-US" altLang="zh-CN" dirty="0"/>
          </a:p>
          <a:p>
            <a:r>
              <a:rPr lang="zh-CN" altLang="en-US" b="1" dirty="0"/>
              <a:t> 评估方式</a:t>
            </a:r>
            <a:endParaRPr lang="en-US" altLang="zh-CN" b="1" dirty="0"/>
          </a:p>
          <a:p>
            <a:pPr lvl="1"/>
            <a:r>
              <a:rPr lang="zh-CN" altLang="en-US" dirty="0"/>
              <a:t> 自动评估：传统</a:t>
            </a:r>
            <a:r>
              <a:rPr lang="en-US" altLang="zh-CN" dirty="0"/>
              <a:t>NLP</a:t>
            </a:r>
            <a:r>
              <a:rPr lang="zh-CN" altLang="en-US" dirty="0"/>
              <a:t>评估方式（</a:t>
            </a:r>
            <a:r>
              <a:rPr lang="en-US" altLang="zh-CN" dirty="0"/>
              <a:t>ROUGE</a:t>
            </a:r>
            <a:r>
              <a:rPr lang="zh-CN" altLang="en-US" dirty="0"/>
              <a:t>、</a:t>
            </a:r>
            <a:r>
              <a:rPr lang="en-US" altLang="zh-CN" dirty="0"/>
              <a:t>ACC</a:t>
            </a:r>
            <a:r>
              <a:rPr lang="zh-CN" altLang="en-US" dirty="0"/>
              <a:t>等），基于模型的评估（</a:t>
            </a:r>
            <a:r>
              <a:rPr lang="en-US" altLang="zh-CN" dirty="0"/>
              <a:t>GPT-4 win-rate</a:t>
            </a:r>
            <a:r>
              <a:rPr lang="zh-CN" altLang="en-US" dirty="0"/>
              <a:t>等）</a:t>
            </a:r>
            <a:endParaRPr lang="en-US" altLang="zh-CN" dirty="0"/>
          </a:p>
          <a:p>
            <a:pPr lvl="1"/>
            <a:r>
              <a:rPr lang="en-US" altLang="zh-CN" dirty="0"/>
              <a:t> </a:t>
            </a:r>
            <a:r>
              <a:rPr lang="zh-CN" altLang="en-US" dirty="0"/>
              <a:t>人工评估</a:t>
            </a:r>
            <a:endParaRPr lang="zh-CN" altLang="en-US" dirty="0"/>
          </a:p>
        </p:txBody>
      </p:sp>
      <p:sp>
        <p:nvSpPr>
          <p:cNvPr id="3" name="标题 2"/>
          <p:cNvSpPr>
            <a:spLocks noGrp="1"/>
          </p:cNvSpPr>
          <p:nvPr>
            <p:ph type="ctrTitle"/>
          </p:nvPr>
        </p:nvSpPr>
        <p:spPr/>
        <p:txBody>
          <a:bodyPr/>
          <a:lstStyle/>
          <a:p>
            <a:r>
              <a:rPr lang="zh-CN" altLang="en-US" dirty="0"/>
              <a:t>训练步骤</a:t>
            </a:r>
            <a:r>
              <a:rPr lang="en-US" altLang="zh-CN" dirty="0"/>
              <a:t>—</a:t>
            </a:r>
            <a:r>
              <a:rPr lang="zh-CN" altLang="en-US" dirty="0"/>
              <a:t>评估方法</a:t>
            </a:r>
            <a:endParaRPr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081825"/>
            <a:ext cx="8229600" cy="4525963"/>
          </a:xfrm>
        </p:spPr>
        <p:txBody>
          <a:bodyPr/>
          <a:lstStyle/>
          <a:p>
            <a:r>
              <a:rPr lang="en-US" altLang="zh-CN" b="1" dirty="0"/>
              <a:t> MMLU</a:t>
            </a:r>
            <a:r>
              <a:rPr lang="zh-CN" altLang="en-US" b="1" dirty="0"/>
              <a:t>（</a:t>
            </a:r>
            <a:r>
              <a:rPr lang="en-US" altLang="zh-CN" b="1" dirty="0"/>
              <a:t>Massive Multitask Language Understanding</a:t>
            </a:r>
            <a:r>
              <a:rPr lang="zh-CN" altLang="en-US" b="1" dirty="0"/>
              <a:t>）</a:t>
            </a:r>
            <a:endParaRPr lang="en-US" altLang="zh-CN" b="1" dirty="0"/>
          </a:p>
          <a:p>
            <a:pPr lvl="1"/>
            <a:r>
              <a:rPr lang="zh-CN" altLang="en-US" dirty="0"/>
              <a:t> 英文通用评估基准</a:t>
            </a:r>
            <a:endParaRPr lang="en-US" altLang="zh-CN" dirty="0"/>
          </a:p>
          <a:p>
            <a:pPr lvl="1"/>
            <a:r>
              <a:rPr lang="zh-CN" altLang="en-US" dirty="0"/>
              <a:t> 覆盖面：</a:t>
            </a:r>
            <a:r>
              <a:rPr lang="en-US" altLang="zh-CN" dirty="0"/>
              <a:t>STEM</a:t>
            </a:r>
            <a:r>
              <a:rPr lang="zh-CN" altLang="en-US" dirty="0"/>
              <a:t>、人文科学、社会科学等</a:t>
            </a:r>
            <a:r>
              <a:rPr lang="en-US" altLang="zh-CN" dirty="0"/>
              <a:t>57</a:t>
            </a:r>
            <a:r>
              <a:rPr lang="zh-CN" altLang="en-US" dirty="0"/>
              <a:t>个学科（数学，历史，法律，金融） </a:t>
            </a:r>
            <a:endParaRPr lang="en-US" altLang="zh-CN" dirty="0"/>
          </a:p>
          <a:p>
            <a:pPr lvl="1"/>
            <a:r>
              <a:rPr lang="zh-CN" altLang="en-US" dirty="0"/>
              <a:t> 难易度：从初级到高级专业水平，既考验世界知识，也考验解决问题的能力</a:t>
            </a:r>
            <a:endParaRPr lang="en-US" altLang="zh-CN" dirty="0"/>
          </a:p>
          <a:p>
            <a:pPr lvl="1"/>
            <a:r>
              <a:rPr lang="zh-CN" altLang="en-US" dirty="0"/>
              <a:t> 数据形式：选择题 </a:t>
            </a:r>
            <a:endParaRPr lang="zh-CN" altLang="en-US" dirty="0"/>
          </a:p>
        </p:txBody>
      </p:sp>
      <p:sp>
        <p:nvSpPr>
          <p:cNvPr id="3" name="标题 2"/>
          <p:cNvSpPr>
            <a:spLocks noGrp="1"/>
          </p:cNvSpPr>
          <p:nvPr>
            <p:ph type="ctrTitle"/>
          </p:nvPr>
        </p:nvSpPr>
        <p:spPr/>
        <p:txBody>
          <a:bodyPr/>
          <a:lstStyle/>
          <a:p>
            <a:r>
              <a:rPr lang="zh-CN" altLang="en-US" dirty="0"/>
              <a:t>训练步骤</a:t>
            </a:r>
            <a:r>
              <a:rPr lang="en-US" altLang="zh-CN" dirty="0"/>
              <a:t>—</a:t>
            </a:r>
            <a:r>
              <a:rPr lang="zh-CN" altLang="en-US" dirty="0"/>
              <a:t>评估方法</a:t>
            </a:r>
            <a:endParaRPr lang="zh-CN" altLang="en-US" dirty="0"/>
          </a:p>
        </p:txBody>
      </p:sp>
      <p:pic>
        <p:nvPicPr>
          <p:cNvPr id="4" name="图片 3"/>
          <p:cNvPicPr>
            <a:picLocks noChangeAspect="1"/>
          </p:cNvPicPr>
          <p:nvPr/>
        </p:nvPicPr>
        <p:blipFill>
          <a:blip r:embed="rId1"/>
          <a:stretch>
            <a:fillRect/>
          </a:stretch>
        </p:blipFill>
        <p:spPr>
          <a:xfrm>
            <a:off x="1583191" y="3657600"/>
            <a:ext cx="5977618" cy="2525673"/>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b="1" dirty="0"/>
              <a:t> C-Eval </a:t>
            </a:r>
            <a:endParaRPr lang="en-US" altLang="zh-CN" b="1" dirty="0"/>
          </a:p>
          <a:p>
            <a:pPr lvl="1"/>
            <a:r>
              <a:rPr lang="en-US" altLang="zh-CN" dirty="0"/>
              <a:t> </a:t>
            </a:r>
            <a:r>
              <a:rPr lang="zh-CN" altLang="en-US" dirty="0"/>
              <a:t>常用的中文通用评估基准</a:t>
            </a:r>
            <a:endParaRPr lang="en-US" altLang="zh-CN" dirty="0"/>
          </a:p>
          <a:p>
            <a:pPr lvl="1"/>
            <a:r>
              <a:rPr lang="zh-CN" altLang="en-US" dirty="0"/>
              <a:t> 覆盖面：</a:t>
            </a:r>
            <a:r>
              <a:rPr lang="en-US" altLang="zh-CN" dirty="0"/>
              <a:t>13948</a:t>
            </a:r>
            <a:r>
              <a:rPr lang="zh-CN" altLang="en-US" dirty="0"/>
              <a:t>个多项选择题，涵盖了</a:t>
            </a:r>
            <a:r>
              <a:rPr lang="en-US" altLang="zh-CN" dirty="0"/>
              <a:t>52</a:t>
            </a:r>
            <a:r>
              <a:rPr lang="zh-CN" altLang="en-US" dirty="0"/>
              <a:t>个不同的学科（人文、科学、工程等）</a:t>
            </a:r>
            <a:endParaRPr lang="en-US" altLang="zh-CN" dirty="0"/>
          </a:p>
          <a:p>
            <a:pPr lvl="1"/>
            <a:r>
              <a:rPr lang="zh-CN" altLang="en-US" dirty="0"/>
              <a:t> 难易度：四个等级，初中、高中、大学和专业</a:t>
            </a:r>
            <a:endParaRPr lang="en-US" altLang="zh-CN" dirty="0"/>
          </a:p>
          <a:p>
            <a:pPr lvl="1"/>
            <a:r>
              <a:rPr lang="zh-CN" altLang="en-US" dirty="0"/>
              <a:t> 数据形式：选择题</a:t>
            </a:r>
            <a:endParaRPr lang="zh-CN" altLang="en-US" dirty="0"/>
          </a:p>
        </p:txBody>
      </p:sp>
      <p:sp>
        <p:nvSpPr>
          <p:cNvPr id="3" name="标题 2"/>
          <p:cNvSpPr>
            <a:spLocks noGrp="1"/>
          </p:cNvSpPr>
          <p:nvPr>
            <p:ph type="ctrTitle"/>
          </p:nvPr>
        </p:nvSpPr>
        <p:spPr/>
        <p:txBody>
          <a:bodyPr/>
          <a:lstStyle/>
          <a:p>
            <a:r>
              <a:rPr lang="zh-CN" altLang="en-US" dirty="0"/>
              <a:t>训练步骤</a:t>
            </a:r>
            <a:r>
              <a:rPr lang="en-US" altLang="zh-CN" dirty="0"/>
              <a:t>—</a:t>
            </a:r>
            <a:r>
              <a:rPr lang="zh-CN" altLang="en-US" dirty="0"/>
              <a:t>评估方法</a:t>
            </a:r>
            <a:endParaRPr lang="zh-CN" altLang="en-US" dirty="0"/>
          </a:p>
        </p:txBody>
      </p:sp>
      <p:pic>
        <p:nvPicPr>
          <p:cNvPr id="4" name="图片 3"/>
          <p:cNvPicPr>
            <a:picLocks noChangeAspect="1"/>
          </p:cNvPicPr>
          <p:nvPr/>
        </p:nvPicPr>
        <p:blipFill>
          <a:blip r:embed="rId1"/>
          <a:stretch>
            <a:fillRect/>
          </a:stretch>
        </p:blipFill>
        <p:spPr>
          <a:xfrm>
            <a:off x="1503124" y="3514331"/>
            <a:ext cx="6210778" cy="262961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b="1" dirty="0"/>
              <a:t> BBH</a:t>
            </a:r>
            <a:r>
              <a:rPr lang="zh-CN" altLang="en-US" b="1" dirty="0"/>
              <a:t>（</a:t>
            </a:r>
            <a:r>
              <a:rPr lang="en-US" altLang="zh-CN" b="1" dirty="0"/>
              <a:t>BIG-Bench Hard</a:t>
            </a:r>
            <a:r>
              <a:rPr lang="zh-CN" altLang="en-US" b="1" dirty="0"/>
              <a:t>）</a:t>
            </a:r>
            <a:endParaRPr lang="en-US" altLang="zh-CN" b="1" dirty="0"/>
          </a:p>
          <a:p>
            <a:pPr lvl="1"/>
            <a:r>
              <a:rPr lang="en-US" altLang="zh-CN" dirty="0"/>
              <a:t> </a:t>
            </a:r>
            <a:r>
              <a:rPr lang="zh-CN" altLang="en-US" dirty="0"/>
              <a:t>常用的推理能力评估基准</a:t>
            </a:r>
            <a:endParaRPr lang="en-US" altLang="zh-CN" dirty="0"/>
          </a:p>
          <a:p>
            <a:pPr lvl="1"/>
            <a:r>
              <a:rPr lang="en-US" altLang="zh-CN" dirty="0"/>
              <a:t> BBH</a:t>
            </a:r>
            <a:r>
              <a:rPr lang="zh-CN" altLang="en-US" dirty="0"/>
              <a:t>中的大多数任务都要求模型进行多步推理（</a:t>
            </a:r>
            <a:r>
              <a:rPr lang="en-US" altLang="zh-CN" dirty="0"/>
              <a:t>23</a:t>
            </a:r>
            <a:r>
              <a:rPr lang="zh-CN" altLang="en-US" dirty="0"/>
              <a:t>个任务），在提出时，没有语言模型的表现可以超越人类，现在也是一个有挑战性的推理能力评估基准</a:t>
            </a:r>
            <a:endParaRPr lang="zh-CN" altLang="en-US" dirty="0"/>
          </a:p>
        </p:txBody>
      </p:sp>
      <p:sp>
        <p:nvSpPr>
          <p:cNvPr id="3" name="标题 2"/>
          <p:cNvSpPr>
            <a:spLocks noGrp="1"/>
          </p:cNvSpPr>
          <p:nvPr>
            <p:ph type="ctrTitle"/>
          </p:nvPr>
        </p:nvSpPr>
        <p:spPr/>
        <p:txBody>
          <a:bodyPr/>
          <a:lstStyle/>
          <a:p>
            <a:r>
              <a:rPr lang="zh-CN" altLang="en-US" dirty="0"/>
              <a:t>训练步骤</a:t>
            </a:r>
            <a:r>
              <a:rPr lang="en-US" altLang="zh-CN" dirty="0"/>
              <a:t>—</a:t>
            </a:r>
            <a:r>
              <a:rPr lang="zh-CN" altLang="en-US" dirty="0"/>
              <a:t>评估方法</a:t>
            </a:r>
            <a:endParaRPr lang="zh-CN" altLang="en-US" dirty="0"/>
          </a:p>
        </p:txBody>
      </p:sp>
      <p:pic>
        <p:nvPicPr>
          <p:cNvPr id="4" name="图片 3"/>
          <p:cNvPicPr>
            <a:picLocks noChangeAspect="1"/>
          </p:cNvPicPr>
          <p:nvPr/>
        </p:nvPicPr>
        <p:blipFill>
          <a:blip r:embed="rId1"/>
          <a:stretch>
            <a:fillRect/>
          </a:stretch>
        </p:blipFill>
        <p:spPr>
          <a:xfrm>
            <a:off x="815814" y="3027712"/>
            <a:ext cx="7512371" cy="3268688"/>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b="1" dirty="0"/>
              <a:t> </a:t>
            </a:r>
            <a:r>
              <a:rPr lang="en-US" altLang="zh-CN" b="1" dirty="0" err="1"/>
              <a:t>HumanEval</a:t>
            </a:r>
            <a:endParaRPr lang="en-US" altLang="zh-CN" b="1" dirty="0"/>
          </a:p>
          <a:p>
            <a:pPr lvl="1"/>
            <a:r>
              <a:rPr lang="en-US" altLang="zh-CN" dirty="0"/>
              <a:t> </a:t>
            </a:r>
            <a:r>
              <a:rPr lang="zh-CN" altLang="en-US" dirty="0"/>
              <a:t>常用的代码能力评估基准</a:t>
            </a:r>
            <a:endParaRPr lang="en-US" altLang="zh-CN" dirty="0"/>
          </a:p>
          <a:p>
            <a:pPr lvl="1"/>
            <a:r>
              <a:rPr lang="zh-CN" altLang="en-US" dirty="0"/>
              <a:t> 用于测量从文档脚本合成程序的功能正确性</a:t>
            </a:r>
            <a:endParaRPr lang="en-US" altLang="zh-CN" dirty="0"/>
          </a:p>
          <a:p>
            <a:pPr lvl="1"/>
            <a:r>
              <a:rPr lang="zh-CN" altLang="en-US" dirty="0"/>
              <a:t>由 </a:t>
            </a:r>
            <a:r>
              <a:rPr lang="en-US" altLang="zh-CN" dirty="0"/>
              <a:t>164 </a:t>
            </a:r>
            <a:r>
              <a:rPr lang="zh-CN" altLang="en-US" dirty="0"/>
              <a:t>个原始编程问题组成，评估语言理解能力、算法和简单数学求解能力，并评测模型生成的代码的通过率 </a:t>
            </a:r>
            <a:endParaRPr lang="zh-CN" altLang="en-US" dirty="0"/>
          </a:p>
        </p:txBody>
      </p:sp>
      <p:sp>
        <p:nvSpPr>
          <p:cNvPr id="3" name="标题 2"/>
          <p:cNvSpPr>
            <a:spLocks noGrp="1"/>
          </p:cNvSpPr>
          <p:nvPr>
            <p:ph type="ctrTitle"/>
          </p:nvPr>
        </p:nvSpPr>
        <p:spPr/>
        <p:txBody>
          <a:bodyPr/>
          <a:lstStyle/>
          <a:p>
            <a:r>
              <a:rPr lang="zh-CN" altLang="en-US" dirty="0"/>
              <a:t>训练步骤</a:t>
            </a:r>
            <a:r>
              <a:rPr lang="en-US" altLang="zh-CN" dirty="0"/>
              <a:t>—</a:t>
            </a:r>
            <a:r>
              <a:rPr lang="zh-CN" altLang="en-US" dirty="0"/>
              <a:t>评估方法</a:t>
            </a:r>
            <a:endParaRPr lang="zh-CN" altLang="en-US" dirty="0"/>
          </a:p>
        </p:txBody>
      </p:sp>
      <p:pic>
        <p:nvPicPr>
          <p:cNvPr id="4" name="图片 3"/>
          <p:cNvPicPr>
            <a:picLocks noChangeAspect="1"/>
          </p:cNvPicPr>
          <p:nvPr/>
        </p:nvPicPr>
        <p:blipFill>
          <a:blip r:embed="rId1"/>
          <a:stretch>
            <a:fillRect/>
          </a:stretch>
        </p:blipFill>
        <p:spPr>
          <a:xfrm>
            <a:off x="1633591" y="3129878"/>
            <a:ext cx="5876818" cy="301309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tretch>
            <a:fillRect/>
          </a:stretch>
        </p:blipFill>
        <p:spPr>
          <a:xfrm>
            <a:off x="457200" y="2063518"/>
            <a:ext cx="8229600" cy="2767476"/>
          </a:xfrm>
          <a:prstGeom prst="rect">
            <a:avLst/>
          </a:prstGeom>
        </p:spPr>
      </p:pic>
      <p:sp>
        <p:nvSpPr>
          <p:cNvPr id="3" name="标题 2"/>
          <p:cNvSpPr>
            <a:spLocks noGrp="1"/>
          </p:cNvSpPr>
          <p:nvPr>
            <p:ph type="ctrTitle"/>
          </p:nvPr>
        </p:nvSpPr>
        <p:spPr/>
        <p:txBody>
          <a:bodyPr/>
          <a:lstStyle/>
          <a:p>
            <a:r>
              <a:rPr lang="zh-CN" altLang="en-US" dirty="0"/>
              <a:t>训练步骤</a:t>
            </a:r>
            <a:r>
              <a:rPr lang="en-US" altLang="zh-CN" dirty="0"/>
              <a:t>—</a:t>
            </a:r>
            <a:r>
              <a:rPr lang="zh-CN" altLang="en-US" dirty="0"/>
              <a:t>评估方法</a:t>
            </a:r>
            <a:endParaRPr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493713" y="2749680"/>
            <a:ext cx="8229600" cy="1358640"/>
            <a:chOff x="457200" y="1225696"/>
            <a:chExt cx="8229600" cy="1358640"/>
          </a:xfrm>
        </p:grpSpPr>
        <p:sp>
          <p:nvSpPr>
            <p:cNvPr id="10" name="矩形 9"/>
            <p:cNvSpPr/>
            <p:nvPr/>
          </p:nvSpPr>
          <p:spPr>
            <a:xfrm>
              <a:off x="457200" y="1727536"/>
              <a:ext cx="8229600" cy="856800"/>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1" name="任意多边形: 形状 10"/>
            <p:cNvSpPr/>
            <p:nvPr/>
          </p:nvSpPr>
          <p:spPr>
            <a:xfrm>
              <a:off x="868680" y="1225696"/>
              <a:ext cx="5760720" cy="1003680"/>
            </a:xfrm>
            <a:custGeom>
              <a:avLst/>
              <a:gdLst>
                <a:gd name="connsiteX0" fmla="*/ 0 w 5760720"/>
                <a:gd name="connsiteY0" fmla="*/ 167283 h 1003680"/>
                <a:gd name="connsiteX1" fmla="*/ 167283 w 5760720"/>
                <a:gd name="connsiteY1" fmla="*/ 0 h 1003680"/>
                <a:gd name="connsiteX2" fmla="*/ 5593437 w 5760720"/>
                <a:gd name="connsiteY2" fmla="*/ 0 h 1003680"/>
                <a:gd name="connsiteX3" fmla="*/ 5760720 w 5760720"/>
                <a:gd name="connsiteY3" fmla="*/ 167283 h 1003680"/>
                <a:gd name="connsiteX4" fmla="*/ 5760720 w 5760720"/>
                <a:gd name="connsiteY4" fmla="*/ 836397 h 1003680"/>
                <a:gd name="connsiteX5" fmla="*/ 5593437 w 5760720"/>
                <a:gd name="connsiteY5" fmla="*/ 1003680 h 1003680"/>
                <a:gd name="connsiteX6" fmla="*/ 167283 w 5760720"/>
                <a:gd name="connsiteY6" fmla="*/ 1003680 h 1003680"/>
                <a:gd name="connsiteX7" fmla="*/ 0 w 5760720"/>
                <a:gd name="connsiteY7" fmla="*/ 836397 h 1003680"/>
                <a:gd name="connsiteX8" fmla="*/ 0 w 5760720"/>
                <a:gd name="connsiteY8" fmla="*/ 167283 h 100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0720" h="1003680">
                  <a:moveTo>
                    <a:pt x="0" y="167283"/>
                  </a:moveTo>
                  <a:cubicBezTo>
                    <a:pt x="0" y="74895"/>
                    <a:pt x="74895" y="0"/>
                    <a:pt x="167283" y="0"/>
                  </a:cubicBezTo>
                  <a:lnTo>
                    <a:pt x="5593437" y="0"/>
                  </a:lnTo>
                  <a:cubicBezTo>
                    <a:pt x="5685825" y="0"/>
                    <a:pt x="5760720" y="74895"/>
                    <a:pt x="5760720" y="167283"/>
                  </a:cubicBezTo>
                  <a:lnTo>
                    <a:pt x="5760720" y="836397"/>
                  </a:lnTo>
                  <a:cubicBezTo>
                    <a:pt x="5760720" y="928785"/>
                    <a:pt x="5685825" y="1003680"/>
                    <a:pt x="5593437" y="1003680"/>
                  </a:cubicBezTo>
                  <a:lnTo>
                    <a:pt x="167283" y="1003680"/>
                  </a:lnTo>
                  <a:cubicBezTo>
                    <a:pt x="74895" y="1003680"/>
                    <a:pt x="0" y="928785"/>
                    <a:pt x="0" y="836397"/>
                  </a:cubicBezTo>
                  <a:lnTo>
                    <a:pt x="0" y="16728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738" tIns="48996" rIns="266738" bIns="48996" numCol="1" spcCol="1270" anchor="ctr" anchorCtr="0">
              <a:noAutofit/>
            </a:bodyPr>
            <a:lstStyle/>
            <a:p>
              <a:pPr marL="0" lvl="0" indent="0" algn="l" defTabSz="1511300">
                <a:lnSpc>
                  <a:spcPct val="90000"/>
                </a:lnSpc>
                <a:spcBef>
                  <a:spcPct val="0"/>
                </a:spcBef>
                <a:spcAft>
                  <a:spcPct val="35000"/>
                </a:spcAft>
                <a:buNone/>
              </a:pPr>
              <a:r>
                <a:rPr lang="zh-CN" altLang="en-US" sz="3400" dirty="0"/>
                <a:t>三</a:t>
              </a:r>
              <a:r>
                <a:rPr lang="zh-CN" altLang="en-US" sz="3400" kern="1200" dirty="0"/>
                <a:t>、训练技术</a:t>
              </a:r>
              <a:endParaRPr lang="zh-CN" altLang="en-US" sz="3400" kern="1200" dirty="0"/>
            </a:p>
          </p:txBody>
        </p:sp>
      </p:grpSp>
      <p:sp>
        <p:nvSpPr>
          <p:cNvPr id="3" name="标题 2"/>
          <p:cNvSpPr>
            <a:spLocks noGrp="1"/>
          </p:cNvSpPr>
          <p:nvPr>
            <p:ph type="ctrTitle"/>
          </p:nvPr>
        </p:nvSpPr>
        <p:spPr/>
        <p:txBody>
          <a:bodyPr/>
          <a:lstStyle/>
          <a:p>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b="1" dirty="0">
                <a:solidFill>
                  <a:srgbClr val="222222"/>
                </a:solidFill>
                <a:effectLst/>
              </a:rPr>
              <a:t> 《2024 </a:t>
            </a:r>
            <a:r>
              <a:rPr lang="zh-CN" altLang="en-US" b="1" dirty="0">
                <a:solidFill>
                  <a:srgbClr val="222222"/>
                </a:solidFill>
                <a:effectLst/>
              </a:rPr>
              <a:t>年人工智能指数报告</a:t>
            </a:r>
            <a:r>
              <a:rPr lang="en-US" altLang="zh-CN" b="1" dirty="0">
                <a:solidFill>
                  <a:srgbClr val="222222"/>
                </a:solidFill>
                <a:effectLst/>
              </a:rPr>
              <a:t>》</a:t>
            </a:r>
            <a:r>
              <a:rPr lang="zh-CN" altLang="en-US" b="1" dirty="0">
                <a:solidFill>
                  <a:srgbClr val="222222"/>
                </a:solidFill>
                <a:effectLst/>
              </a:rPr>
              <a:t>（</a:t>
            </a:r>
            <a:r>
              <a:rPr lang="en-US" altLang="zh-CN" b="1" dirty="0">
                <a:solidFill>
                  <a:srgbClr val="222222"/>
                </a:solidFill>
                <a:effectLst/>
              </a:rPr>
              <a:t>Artificial Intelligence Index Report 2024</a:t>
            </a:r>
            <a:r>
              <a:rPr lang="zh-CN" altLang="en-US" b="1" dirty="0">
                <a:solidFill>
                  <a:srgbClr val="222222"/>
                </a:solidFill>
                <a:effectLst/>
              </a:rPr>
              <a:t>）</a:t>
            </a:r>
            <a:endParaRPr lang="en-US" altLang="zh-CN" b="1" dirty="0">
              <a:solidFill>
                <a:srgbClr val="222222"/>
              </a:solidFill>
              <a:effectLst/>
            </a:endParaRPr>
          </a:p>
          <a:p>
            <a:endParaRPr lang="en-US" altLang="zh-CN" dirty="0">
              <a:solidFill>
                <a:srgbClr val="222222"/>
              </a:solidFill>
            </a:endParaRPr>
          </a:p>
          <a:p>
            <a:endParaRPr lang="en-US" altLang="zh-CN" dirty="0">
              <a:solidFill>
                <a:srgbClr val="222222"/>
              </a:solidFill>
            </a:endParaRPr>
          </a:p>
          <a:p>
            <a:endParaRPr lang="en-US" altLang="zh-CN" dirty="0">
              <a:solidFill>
                <a:srgbClr val="222222"/>
              </a:solidFill>
            </a:endParaRPr>
          </a:p>
          <a:p>
            <a:endParaRPr lang="en-US" altLang="zh-CN" dirty="0">
              <a:solidFill>
                <a:srgbClr val="222222"/>
              </a:solidFill>
            </a:endParaRPr>
          </a:p>
          <a:p>
            <a:endParaRPr lang="en-US" altLang="zh-CN" dirty="0">
              <a:solidFill>
                <a:srgbClr val="222222"/>
              </a:solidFill>
            </a:endParaRPr>
          </a:p>
          <a:p>
            <a:endParaRPr lang="en-US" altLang="zh-CN" dirty="0">
              <a:solidFill>
                <a:srgbClr val="222222"/>
              </a:solidFill>
            </a:endParaRPr>
          </a:p>
          <a:p>
            <a:endParaRPr lang="en-US" altLang="zh-CN" dirty="0">
              <a:solidFill>
                <a:srgbClr val="222222"/>
              </a:solidFill>
            </a:endParaRPr>
          </a:p>
          <a:p>
            <a:endParaRPr lang="en-US" altLang="zh-CN" dirty="0">
              <a:solidFill>
                <a:srgbClr val="222222"/>
              </a:solidFill>
            </a:endParaRPr>
          </a:p>
          <a:p>
            <a:r>
              <a:rPr lang="zh-CN" altLang="en-US" b="1" dirty="0"/>
              <a:t> 最先进的人工智能模型的训练成本已经达到了前所未有的水平。</a:t>
            </a:r>
            <a:endParaRPr lang="en-US" altLang="zh-CN" b="1" dirty="0"/>
          </a:p>
          <a:p>
            <a:pPr lvl="1"/>
            <a:endParaRPr lang="en-US" altLang="zh-CN" dirty="0"/>
          </a:p>
          <a:p>
            <a:endParaRPr lang="zh-CN" altLang="en-US" dirty="0"/>
          </a:p>
        </p:txBody>
      </p:sp>
      <p:sp>
        <p:nvSpPr>
          <p:cNvPr id="3" name="标题 2"/>
          <p:cNvSpPr>
            <a:spLocks noGrp="1"/>
          </p:cNvSpPr>
          <p:nvPr>
            <p:ph type="ctrTitle"/>
          </p:nvPr>
        </p:nvSpPr>
        <p:spPr/>
        <p:txBody>
          <a:bodyPr/>
          <a:lstStyle/>
          <a:p>
            <a:r>
              <a:rPr lang="zh-CN" altLang="en-US" dirty="0"/>
              <a:t>引言：为什么当下大模型训练如此“昂贵”</a:t>
            </a:r>
            <a:endParaRPr lang="zh-CN" altLang="en-US" dirty="0"/>
          </a:p>
        </p:txBody>
      </p:sp>
      <p:pic>
        <p:nvPicPr>
          <p:cNvPr id="102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80441" y="2049727"/>
            <a:ext cx="4983117" cy="33246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b="1" dirty="0"/>
              <a:t> 梯度裁剪</a:t>
            </a:r>
            <a:endParaRPr lang="en-US" altLang="zh-CN" b="1" dirty="0"/>
          </a:p>
          <a:p>
            <a:pPr lvl="1"/>
            <a:r>
              <a:rPr lang="en-US" altLang="zh-CN" dirty="0"/>
              <a:t> </a:t>
            </a:r>
            <a:r>
              <a:rPr lang="zh-CN" altLang="en-US" dirty="0"/>
              <a:t>梯度裁剪是一种稳定训练的手段</a:t>
            </a:r>
            <a:endParaRPr lang="en-US" altLang="zh-CN" dirty="0"/>
          </a:p>
          <a:p>
            <a:pPr lvl="1"/>
            <a:r>
              <a:rPr lang="zh-CN" altLang="en-US" dirty="0"/>
              <a:t> 将过高的梯度裁剪到设定的阈值，防止梯度爆炸</a:t>
            </a:r>
            <a:endParaRPr lang="en-US" altLang="zh-CN" dirty="0"/>
          </a:p>
          <a:p>
            <a:pPr lvl="1"/>
            <a:r>
              <a:rPr lang="zh-CN" altLang="en-US" dirty="0"/>
              <a:t> 在反向传播时，由于每一层的梯度乘以前一层的梯度，因此梯度会随着层数的增加而指数级地增加。这可能导致梯度爆炸的情况发生，即梯度变得非常大，使得权重的更新过大， 甚至可能导致网络失效。因此需要引入梯度裁剪。</a:t>
            </a:r>
            <a:endParaRPr lang="zh-CN" altLang="en-US" dirty="0"/>
          </a:p>
        </p:txBody>
      </p:sp>
      <p:sp>
        <p:nvSpPr>
          <p:cNvPr id="3" name="标题 2"/>
          <p:cNvSpPr>
            <a:spLocks noGrp="1"/>
          </p:cNvSpPr>
          <p:nvPr>
            <p:ph type="ctrTitle"/>
          </p:nvPr>
        </p:nvSpPr>
        <p:spPr/>
        <p:txBody>
          <a:bodyPr/>
          <a:lstStyle/>
          <a:p>
            <a:r>
              <a:rPr lang="zh-CN" altLang="en-US" dirty="0"/>
              <a:t>训练技术</a:t>
            </a:r>
            <a:r>
              <a:rPr lang="en-US" altLang="zh-CN" dirty="0"/>
              <a:t>—</a:t>
            </a:r>
            <a:r>
              <a:rPr lang="zh-CN" altLang="en-US" dirty="0"/>
              <a:t>梯度裁剪</a:t>
            </a:r>
            <a:endParaRPr lang="zh-CN" altLang="en-US" dirty="0"/>
          </a:p>
        </p:txBody>
      </p:sp>
      <p:pic>
        <p:nvPicPr>
          <p:cNvPr id="4" name="图片 3"/>
          <p:cNvPicPr>
            <a:picLocks noChangeAspect="1"/>
          </p:cNvPicPr>
          <p:nvPr/>
        </p:nvPicPr>
        <p:blipFill>
          <a:blip r:embed="rId1"/>
          <a:stretch>
            <a:fillRect/>
          </a:stretch>
        </p:blipFill>
        <p:spPr>
          <a:xfrm>
            <a:off x="2185612" y="3800403"/>
            <a:ext cx="4772775" cy="2262419"/>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b="1" dirty="0"/>
              <a:t> </a:t>
            </a:r>
            <a:r>
              <a:rPr lang="zh-CN" altLang="en-US" b="1" dirty="0"/>
              <a:t>权重衰减</a:t>
            </a:r>
            <a:endParaRPr lang="en-US" altLang="zh-CN" b="1" dirty="0"/>
          </a:p>
          <a:p>
            <a:pPr lvl="1"/>
            <a:r>
              <a:rPr lang="zh-CN" altLang="en-US" dirty="0"/>
              <a:t> 引入正则化设置，将权重衰减到更小的值，稀疏化参数，防止过拟合</a:t>
            </a:r>
            <a:endParaRPr lang="en-US" altLang="zh-CN" dirty="0"/>
          </a:p>
          <a:p>
            <a:pPr lvl="2"/>
            <a:r>
              <a:rPr lang="zh-CN" altLang="en-US" dirty="0"/>
              <a:t> 在深度学习中，模型的过拟合问题常常是由于模型过于复杂，参数过多而导致 的。因此需要引入权重衰减。</a:t>
            </a:r>
            <a:endParaRPr lang="zh-CN" altLang="en-US" dirty="0"/>
          </a:p>
        </p:txBody>
      </p:sp>
      <p:sp>
        <p:nvSpPr>
          <p:cNvPr id="3" name="标题 2"/>
          <p:cNvSpPr>
            <a:spLocks noGrp="1"/>
          </p:cNvSpPr>
          <p:nvPr>
            <p:ph type="ctrTitle"/>
          </p:nvPr>
        </p:nvSpPr>
        <p:spPr/>
        <p:txBody>
          <a:bodyPr/>
          <a:lstStyle/>
          <a:p>
            <a:r>
              <a:rPr lang="zh-CN" altLang="en-US" dirty="0"/>
              <a:t>训练技术</a:t>
            </a:r>
            <a:r>
              <a:rPr lang="en-US" altLang="zh-CN" dirty="0"/>
              <a:t>—</a:t>
            </a:r>
            <a:r>
              <a:rPr lang="zh-CN" altLang="en-US" dirty="0"/>
              <a:t>权重衰减</a:t>
            </a:r>
            <a:endParaRPr lang="zh-CN" altLang="en-US" dirty="0"/>
          </a:p>
        </p:txBody>
      </p:sp>
      <p:pic>
        <p:nvPicPr>
          <p:cNvPr id="4" name="图片 3"/>
          <p:cNvPicPr>
            <a:picLocks noChangeAspect="1"/>
          </p:cNvPicPr>
          <p:nvPr/>
        </p:nvPicPr>
        <p:blipFill>
          <a:blip r:embed="rId1"/>
          <a:stretch>
            <a:fillRect/>
          </a:stretch>
        </p:blipFill>
        <p:spPr>
          <a:xfrm>
            <a:off x="1515448" y="3402878"/>
            <a:ext cx="6113103" cy="2453392"/>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b="1" i="0" dirty="0">
                <a:effectLst/>
                <a:latin typeface="ui-sans-serif"/>
              </a:rPr>
              <a:t> 检查点技术 </a:t>
            </a:r>
            <a:endParaRPr lang="en-US" altLang="zh-CN" b="1" i="0" dirty="0">
              <a:effectLst/>
              <a:latin typeface="ui-sans-serif"/>
            </a:endParaRPr>
          </a:p>
          <a:p>
            <a:pPr lvl="1"/>
            <a:r>
              <a:rPr lang="zh-CN" altLang="en-US" b="0" i="0" dirty="0">
                <a:effectLst/>
                <a:latin typeface="ui-sans-serif"/>
              </a:rPr>
              <a:t> 定期保存模型参数和训练状态，可以随时恢复到之前的状态，避免因为意外中断而丢失大量的训练成果</a:t>
            </a:r>
            <a:endParaRPr lang="en-US" altLang="zh-CN" b="0" i="0" dirty="0">
              <a:effectLst/>
              <a:latin typeface="ui-sans-serif"/>
            </a:endParaRPr>
          </a:p>
          <a:p>
            <a:pPr lvl="1"/>
            <a:r>
              <a:rPr lang="zh-CN" altLang="en-US" dirty="0">
                <a:latin typeface="ui-sans-serif"/>
              </a:rPr>
              <a:t> 模型权重、梯度、</a:t>
            </a:r>
            <a:r>
              <a:rPr lang="zh-CN" altLang="en-US" b="0" i="0" dirty="0">
                <a:solidFill>
                  <a:srgbClr val="374151"/>
                </a:solidFill>
                <a:effectLst/>
                <a:latin typeface="ui-sans-serif"/>
              </a:rPr>
              <a:t>优化器状态、训练步数、损失值</a:t>
            </a:r>
            <a:r>
              <a:rPr lang="en-US" altLang="zh-CN" b="0" i="0" dirty="0">
                <a:solidFill>
                  <a:srgbClr val="374151"/>
                </a:solidFill>
                <a:effectLst/>
                <a:latin typeface="ui-sans-serif"/>
              </a:rPr>
              <a:t>……</a:t>
            </a:r>
            <a:endParaRPr lang="en-US" altLang="zh-CN" b="0" i="0" dirty="0">
              <a:solidFill>
                <a:srgbClr val="374151"/>
              </a:solidFill>
              <a:effectLst/>
              <a:latin typeface="ui-sans-serif"/>
            </a:endParaRPr>
          </a:p>
          <a:p>
            <a:pPr lvl="1"/>
            <a:r>
              <a:rPr lang="en-US" altLang="zh-CN" dirty="0">
                <a:solidFill>
                  <a:srgbClr val="374151"/>
                </a:solidFill>
                <a:latin typeface="ui-sans-serif"/>
              </a:rPr>
              <a:t> </a:t>
            </a:r>
            <a:r>
              <a:rPr lang="zh-CN" altLang="en-US" dirty="0">
                <a:solidFill>
                  <a:srgbClr val="374151"/>
                </a:solidFill>
                <a:latin typeface="ui-sans-serif"/>
              </a:rPr>
              <a:t>恢复训练，版本控制，微调的基础</a:t>
            </a:r>
            <a:endParaRPr lang="zh-CN" altLang="en-US" dirty="0"/>
          </a:p>
        </p:txBody>
      </p:sp>
      <p:sp>
        <p:nvSpPr>
          <p:cNvPr id="3" name="标题 2"/>
          <p:cNvSpPr>
            <a:spLocks noGrp="1"/>
          </p:cNvSpPr>
          <p:nvPr>
            <p:ph type="ctrTitle"/>
          </p:nvPr>
        </p:nvSpPr>
        <p:spPr/>
        <p:txBody>
          <a:bodyPr/>
          <a:lstStyle/>
          <a:p>
            <a:r>
              <a:rPr lang="zh-CN" altLang="en-US" dirty="0"/>
              <a:t>训练技术</a:t>
            </a:r>
            <a:r>
              <a:rPr lang="en-US" altLang="zh-CN" dirty="0"/>
              <a:t>—</a:t>
            </a:r>
            <a:r>
              <a:rPr lang="zh-CN" altLang="en-US" dirty="0"/>
              <a:t>检查点技术</a:t>
            </a:r>
            <a:endParaRPr lang="zh-CN" altLang="en-US" dirty="0"/>
          </a:p>
        </p:txBody>
      </p:sp>
      <p:pic>
        <p:nvPicPr>
          <p:cNvPr id="4"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08539" y="3339966"/>
            <a:ext cx="6326922" cy="28240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b="1" dirty="0"/>
              <a:t> </a:t>
            </a:r>
            <a:r>
              <a:rPr lang="zh-CN" altLang="en-US" b="1" dirty="0"/>
              <a:t>并行化训练</a:t>
            </a:r>
            <a:endParaRPr lang="en-US" altLang="zh-CN" b="1" dirty="0"/>
          </a:p>
          <a:p>
            <a:pPr lvl="1"/>
            <a:r>
              <a:rPr lang="zh-CN" altLang="en-US" b="0" i="0" dirty="0">
                <a:solidFill>
                  <a:srgbClr val="374151"/>
                </a:solidFill>
                <a:effectLst/>
                <a:latin typeface="ui-sans-serif"/>
              </a:rPr>
              <a:t> </a:t>
            </a:r>
            <a:r>
              <a:rPr lang="zh-CN" altLang="en-US" b="0" i="0" dirty="0">
                <a:effectLst/>
                <a:latin typeface="ui-sans-serif"/>
              </a:rPr>
              <a:t>大模型的训练通常需要大量的计算资源，因此需要将训练任务切分到多台机器上进行并行计算</a:t>
            </a:r>
            <a:endParaRPr lang="en-US" altLang="zh-CN" b="0" i="0" dirty="0">
              <a:effectLst/>
              <a:latin typeface="ui-sans-serif"/>
            </a:endParaRPr>
          </a:p>
          <a:p>
            <a:pPr lvl="1"/>
            <a:r>
              <a:rPr lang="zh-CN" altLang="en-US" dirty="0">
                <a:latin typeface="ui-sans-serif"/>
              </a:rPr>
              <a:t> 常见并行策略</a:t>
            </a:r>
            <a:endParaRPr lang="en-US" altLang="zh-CN" dirty="0"/>
          </a:p>
          <a:p>
            <a:pPr lvl="2"/>
            <a:r>
              <a:rPr lang="zh-CN" altLang="en-US" b="0" i="0" dirty="0">
                <a:effectLst/>
                <a:latin typeface="ui-sans-serif"/>
              </a:rPr>
              <a:t> 数据并行 </a:t>
            </a:r>
            <a:r>
              <a:rPr lang="en-US" altLang="zh-CN" b="0" i="0" dirty="0">
                <a:effectLst/>
                <a:latin typeface="ui-sans-serif"/>
              </a:rPr>
              <a:t>(data parallelism)</a:t>
            </a:r>
            <a:endParaRPr lang="en-US" altLang="zh-CN" b="0" i="0" dirty="0">
              <a:effectLst/>
              <a:latin typeface="ui-sans-serif"/>
            </a:endParaRPr>
          </a:p>
          <a:p>
            <a:pPr lvl="2"/>
            <a:r>
              <a:rPr lang="en-US" altLang="zh-CN" dirty="0">
                <a:latin typeface="ui-sans-serif"/>
              </a:rPr>
              <a:t> </a:t>
            </a:r>
            <a:r>
              <a:rPr lang="zh-CN" altLang="en-US" b="0" i="0" dirty="0">
                <a:effectLst/>
                <a:latin typeface="ui-sans-serif"/>
              </a:rPr>
              <a:t>流水线并行 </a:t>
            </a:r>
            <a:r>
              <a:rPr lang="en-US" altLang="zh-CN" b="0" i="0" dirty="0">
                <a:effectLst/>
                <a:latin typeface="ui-sans-serif"/>
              </a:rPr>
              <a:t>(pipeline parallelism)</a:t>
            </a:r>
            <a:endParaRPr lang="en-US" altLang="zh-CN" dirty="0">
              <a:latin typeface="ui-sans-serif"/>
            </a:endParaRPr>
          </a:p>
          <a:p>
            <a:pPr lvl="2"/>
            <a:r>
              <a:rPr lang="en-US" altLang="zh-CN" dirty="0">
                <a:latin typeface="ui-sans-serif"/>
              </a:rPr>
              <a:t> </a:t>
            </a:r>
            <a:r>
              <a:rPr lang="zh-CN" altLang="en-US" b="0" i="0" dirty="0">
                <a:effectLst/>
                <a:latin typeface="ui-sans-serif"/>
              </a:rPr>
              <a:t>张量并行 </a:t>
            </a:r>
            <a:r>
              <a:rPr lang="en-US" altLang="zh-CN" b="0" i="0" dirty="0">
                <a:effectLst/>
                <a:latin typeface="ui-sans-serif"/>
              </a:rPr>
              <a:t>(tensor parallelism) </a:t>
            </a:r>
            <a:endParaRPr lang="en-US" altLang="zh-CN" dirty="0">
              <a:latin typeface="ui-sans-serif"/>
            </a:endParaRPr>
          </a:p>
          <a:p>
            <a:pPr lvl="2"/>
            <a:r>
              <a:rPr lang="en-US" altLang="zh-CN" dirty="0">
                <a:latin typeface="ui-sans-serif"/>
              </a:rPr>
              <a:t> </a:t>
            </a:r>
            <a:r>
              <a:rPr lang="zh-CN" altLang="en-US" b="0" i="0" dirty="0">
                <a:effectLst/>
                <a:latin typeface="ui-sans-serif"/>
              </a:rPr>
              <a:t>上下文并行 </a:t>
            </a:r>
            <a:r>
              <a:rPr lang="en-US" altLang="zh-CN" b="0" i="0" dirty="0">
                <a:effectLst/>
                <a:latin typeface="ui-sans-serif"/>
              </a:rPr>
              <a:t>(context parallelism) </a:t>
            </a:r>
            <a:endParaRPr lang="zh-CN" altLang="en-US" dirty="0"/>
          </a:p>
        </p:txBody>
      </p:sp>
      <p:sp>
        <p:nvSpPr>
          <p:cNvPr id="3" name="标题 2"/>
          <p:cNvSpPr>
            <a:spLocks noGrp="1"/>
          </p:cNvSpPr>
          <p:nvPr>
            <p:ph type="ctrTitle"/>
          </p:nvPr>
        </p:nvSpPr>
        <p:spPr/>
        <p:txBody>
          <a:bodyPr/>
          <a:lstStyle/>
          <a:p>
            <a:r>
              <a:rPr lang="zh-CN" altLang="en-US" dirty="0"/>
              <a:t>训练技术</a:t>
            </a:r>
            <a:r>
              <a:rPr lang="en-US" altLang="zh-CN" dirty="0"/>
              <a:t>—</a:t>
            </a:r>
            <a:r>
              <a:rPr lang="zh-CN" altLang="en-US" dirty="0"/>
              <a:t>并行化训练</a:t>
            </a:r>
            <a:endParaRPr lang="zh-CN" altLang="en-US" dirty="0"/>
          </a:p>
        </p:txBody>
      </p:sp>
      <p:pic>
        <p:nvPicPr>
          <p:cNvPr id="4" name="图片 3"/>
          <p:cNvPicPr>
            <a:picLocks noChangeAspect="1"/>
          </p:cNvPicPr>
          <p:nvPr/>
        </p:nvPicPr>
        <p:blipFill>
          <a:blip r:embed="rId1"/>
          <a:stretch>
            <a:fillRect/>
          </a:stretch>
        </p:blipFill>
        <p:spPr>
          <a:xfrm>
            <a:off x="1957922" y="4086772"/>
            <a:ext cx="5228155" cy="2124812"/>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lvl="1"/>
            <a:r>
              <a:rPr lang="zh-CN" altLang="en-US" dirty="0">
                <a:latin typeface="ui-sans-serif"/>
              </a:rPr>
              <a:t>常见并行策略</a:t>
            </a:r>
            <a:endParaRPr lang="en-US" altLang="zh-CN" dirty="0"/>
          </a:p>
          <a:p>
            <a:pPr lvl="2"/>
            <a:r>
              <a:rPr lang="zh-CN" altLang="en-US" b="0" i="0" dirty="0">
                <a:effectLst/>
                <a:latin typeface="ui-sans-serif"/>
              </a:rPr>
              <a:t> </a:t>
            </a:r>
            <a:r>
              <a:rPr lang="en-US" altLang="zh-CN" b="0" i="0" dirty="0">
                <a:effectLst/>
                <a:latin typeface="ui-sans-serif"/>
              </a:rPr>
              <a:t>1. </a:t>
            </a:r>
            <a:r>
              <a:rPr lang="zh-CN" altLang="en-US" b="0" i="0" dirty="0">
                <a:effectLst/>
                <a:latin typeface="ui-sans-serif"/>
              </a:rPr>
              <a:t>数据并行 </a:t>
            </a:r>
            <a:r>
              <a:rPr lang="en-US" altLang="zh-CN" b="0" i="0" dirty="0">
                <a:effectLst/>
                <a:latin typeface="ui-sans-serif"/>
              </a:rPr>
              <a:t>(data parallelism)</a:t>
            </a:r>
            <a:endParaRPr lang="en-US" altLang="zh-CN" b="0" i="0" dirty="0">
              <a:effectLst/>
              <a:latin typeface="ui-sans-serif"/>
            </a:endParaRPr>
          </a:p>
          <a:p>
            <a:pPr lvl="2"/>
            <a:r>
              <a:rPr lang="en-US" altLang="zh-CN" dirty="0">
                <a:latin typeface="ui-sans-serif"/>
              </a:rPr>
              <a:t> 2. </a:t>
            </a:r>
            <a:r>
              <a:rPr lang="zh-CN" altLang="en-US" b="0" i="0" dirty="0">
                <a:effectLst/>
                <a:latin typeface="ui-sans-serif"/>
              </a:rPr>
              <a:t>流水线并行 </a:t>
            </a:r>
            <a:r>
              <a:rPr lang="en-US" altLang="zh-CN" b="0" i="0" dirty="0">
                <a:effectLst/>
                <a:latin typeface="ui-sans-serif"/>
              </a:rPr>
              <a:t>(pipeline parallelism)</a:t>
            </a:r>
            <a:endParaRPr lang="en-US" altLang="zh-CN" dirty="0">
              <a:latin typeface="ui-sans-serif"/>
            </a:endParaRPr>
          </a:p>
          <a:p>
            <a:pPr lvl="2"/>
            <a:r>
              <a:rPr lang="en-US" altLang="zh-CN" dirty="0">
                <a:latin typeface="ui-sans-serif"/>
              </a:rPr>
              <a:t> 3. </a:t>
            </a:r>
            <a:r>
              <a:rPr lang="zh-CN" altLang="en-US" b="0" i="0" dirty="0">
                <a:effectLst/>
                <a:latin typeface="ui-sans-serif"/>
              </a:rPr>
              <a:t>张量并行 </a:t>
            </a:r>
            <a:r>
              <a:rPr lang="en-US" altLang="zh-CN" b="0" i="0" dirty="0">
                <a:effectLst/>
                <a:latin typeface="ui-sans-serif"/>
              </a:rPr>
              <a:t>(tensor parallelism) </a:t>
            </a:r>
            <a:endParaRPr lang="en-US" altLang="zh-CN" dirty="0">
              <a:latin typeface="ui-sans-serif"/>
            </a:endParaRPr>
          </a:p>
          <a:p>
            <a:pPr lvl="2"/>
            <a:r>
              <a:rPr lang="en-US" altLang="zh-CN" dirty="0">
                <a:latin typeface="ui-sans-serif"/>
              </a:rPr>
              <a:t> 4.</a:t>
            </a:r>
            <a:r>
              <a:rPr lang="zh-CN" altLang="en-US" dirty="0">
                <a:latin typeface="ui-sans-serif"/>
              </a:rPr>
              <a:t> </a:t>
            </a:r>
            <a:r>
              <a:rPr lang="zh-CN" altLang="en-US" b="0" i="0" dirty="0">
                <a:effectLst/>
                <a:latin typeface="ui-sans-serif"/>
              </a:rPr>
              <a:t>上下文并行 </a:t>
            </a:r>
            <a:r>
              <a:rPr lang="en-US" altLang="zh-CN" b="0" i="0" dirty="0">
                <a:effectLst/>
                <a:latin typeface="ui-sans-serif"/>
              </a:rPr>
              <a:t>(context parallelism) </a:t>
            </a:r>
            <a:endParaRPr lang="zh-CN" altLang="en-US" dirty="0"/>
          </a:p>
          <a:p>
            <a:endParaRPr lang="zh-CN" altLang="en-US" dirty="0"/>
          </a:p>
        </p:txBody>
      </p:sp>
      <p:sp>
        <p:nvSpPr>
          <p:cNvPr id="3" name="标题 2"/>
          <p:cNvSpPr>
            <a:spLocks noGrp="1"/>
          </p:cNvSpPr>
          <p:nvPr>
            <p:ph type="ctrTitle"/>
          </p:nvPr>
        </p:nvSpPr>
        <p:spPr/>
        <p:txBody>
          <a:bodyPr/>
          <a:lstStyle/>
          <a:p>
            <a:r>
              <a:rPr lang="zh-CN" altLang="en-US" dirty="0"/>
              <a:t>训练技术</a:t>
            </a:r>
            <a:r>
              <a:rPr lang="en-US" altLang="zh-CN" dirty="0"/>
              <a:t>—</a:t>
            </a:r>
            <a:r>
              <a:rPr lang="zh-CN" altLang="en-US" dirty="0"/>
              <a:t>并行化训练</a:t>
            </a:r>
            <a:endParaRPr lang="zh-CN" altLang="en-US" dirty="0"/>
          </a:p>
        </p:txBody>
      </p:sp>
      <p:pic>
        <p:nvPicPr>
          <p:cNvPr id="4" name="图片 3"/>
          <p:cNvPicPr>
            <a:picLocks noChangeAspect="1"/>
          </p:cNvPicPr>
          <p:nvPr/>
        </p:nvPicPr>
        <p:blipFill>
          <a:blip r:embed="rId1"/>
          <a:stretch>
            <a:fillRect/>
          </a:stretch>
        </p:blipFill>
        <p:spPr>
          <a:xfrm>
            <a:off x="771525" y="3101683"/>
            <a:ext cx="7600950" cy="2571750"/>
          </a:xfrm>
          <a:prstGeom prst="rect">
            <a:avLst/>
          </a:prstGeom>
        </p:spPr>
      </p:pic>
      <p:pic>
        <p:nvPicPr>
          <p:cNvPr id="5" name="图片 4"/>
          <p:cNvPicPr>
            <a:picLocks noChangeAspect="1"/>
          </p:cNvPicPr>
          <p:nvPr/>
        </p:nvPicPr>
        <p:blipFill>
          <a:blip r:embed="rId2"/>
          <a:stretch>
            <a:fillRect/>
          </a:stretch>
        </p:blipFill>
        <p:spPr>
          <a:xfrm>
            <a:off x="3797424" y="5669437"/>
            <a:ext cx="1857375" cy="352425"/>
          </a:xfrm>
          <a:prstGeom prst="rect">
            <a:avLst/>
          </a:prstGeom>
        </p:spPr>
      </p:pic>
      <p:pic>
        <p:nvPicPr>
          <p:cNvPr id="8" name="图片 7"/>
          <p:cNvPicPr>
            <a:picLocks noChangeAspect="1"/>
          </p:cNvPicPr>
          <p:nvPr/>
        </p:nvPicPr>
        <p:blipFill>
          <a:blip r:embed="rId3"/>
          <a:stretch>
            <a:fillRect/>
          </a:stretch>
        </p:blipFill>
        <p:spPr>
          <a:xfrm>
            <a:off x="877834" y="2872696"/>
            <a:ext cx="7388332" cy="32519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b="1" dirty="0"/>
              <a:t> 数据并行</a:t>
            </a:r>
            <a:endParaRPr lang="en-US" altLang="zh-CN" b="1" dirty="0"/>
          </a:p>
          <a:p>
            <a:pPr lvl="1"/>
            <a:r>
              <a:rPr lang="zh-CN" altLang="en-US" dirty="0"/>
              <a:t> 最常用的并行化训练方法</a:t>
            </a:r>
            <a:endParaRPr lang="en-US" altLang="zh-CN" dirty="0"/>
          </a:p>
          <a:p>
            <a:pPr lvl="1"/>
            <a:r>
              <a:rPr lang="zh-CN" altLang="en-US" b="0" i="0" dirty="0">
                <a:effectLst/>
                <a:latin typeface="ui-sans-serif"/>
              </a:rPr>
              <a:t> 将训练数据集分成多个子集，每个子集分配给一台机器。每台机器都拥有模型的完整副本，并在其分配的子集上进行训练。 每台机器独立地计算梯度，然后将梯度聚合起来 </a:t>
            </a:r>
            <a:r>
              <a:rPr lang="en-US" altLang="zh-CN" b="0" i="0" dirty="0">
                <a:effectLst/>
                <a:latin typeface="ui-sans-serif"/>
              </a:rPr>
              <a:t>(</a:t>
            </a:r>
            <a:r>
              <a:rPr lang="zh-CN" altLang="en-US" b="0" i="0" dirty="0">
                <a:effectLst/>
                <a:latin typeface="ui-sans-serif"/>
              </a:rPr>
              <a:t>通常使用 </a:t>
            </a:r>
            <a:r>
              <a:rPr lang="en-US" altLang="zh-CN" b="0" i="0" dirty="0">
                <a:effectLst/>
                <a:latin typeface="ui-sans-serif"/>
              </a:rPr>
              <a:t>All-Reduce </a:t>
            </a:r>
            <a:r>
              <a:rPr lang="zh-CN" altLang="en-US" b="0" i="0" dirty="0">
                <a:effectLst/>
                <a:latin typeface="ui-sans-serif"/>
              </a:rPr>
              <a:t>操作</a:t>
            </a:r>
            <a:r>
              <a:rPr lang="en-US" altLang="zh-CN" b="0" i="0" dirty="0">
                <a:effectLst/>
                <a:latin typeface="ui-sans-serif"/>
              </a:rPr>
              <a:t>)</a:t>
            </a:r>
            <a:r>
              <a:rPr lang="zh-CN" altLang="en-US" b="0" i="0" dirty="0">
                <a:effectLst/>
                <a:latin typeface="ui-sans-serif"/>
              </a:rPr>
              <a:t>，更新模型参数</a:t>
            </a:r>
            <a:endParaRPr lang="en-US" altLang="zh-CN" b="0" i="0" dirty="0">
              <a:effectLst/>
              <a:latin typeface="ui-sans-serif"/>
            </a:endParaRPr>
          </a:p>
          <a:p>
            <a:pPr lvl="1"/>
            <a:r>
              <a:rPr lang="zh-CN" altLang="en-US" b="0" i="0" dirty="0">
                <a:effectLst/>
                <a:latin typeface="ui-sans-serif"/>
              </a:rPr>
              <a:t> 需要大量的内存</a:t>
            </a:r>
            <a:r>
              <a:rPr lang="en-US" altLang="zh-CN" b="0" i="0" dirty="0">
                <a:effectLst/>
                <a:latin typeface="ui-sans-serif"/>
              </a:rPr>
              <a:t>/</a:t>
            </a:r>
            <a:r>
              <a:rPr lang="zh-CN" altLang="en-US" dirty="0">
                <a:latin typeface="ui-sans-serif"/>
              </a:rPr>
              <a:t>显存</a:t>
            </a:r>
            <a:r>
              <a:rPr lang="zh-CN" altLang="en-US" b="0" i="0" dirty="0">
                <a:effectLst/>
                <a:latin typeface="ui-sans-serif"/>
              </a:rPr>
              <a:t>，因为每台机器都需要存储模型的完整副本。 当模型参数量非常大时，可能会受到内存</a:t>
            </a:r>
            <a:r>
              <a:rPr lang="en-US" altLang="zh-CN" b="0" i="0" dirty="0">
                <a:effectLst/>
                <a:latin typeface="ui-sans-serif"/>
              </a:rPr>
              <a:t>/</a:t>
            </a:r>
            <a:r>
              <a:rPr lang="zh-CN" altLang="en-US" b="0" i="0" dirty="0">
                <a:effectLst/>
                <a:latin typeface="ui-sans-serif"/>
              </a:rPr>
              <a:t>显存限制</a:t>
            </a:r>
            <a:endParaRPr lang="zh-CN" altLang="en-US" dirty="0"/>
          </a:p>
        </p:txBody>
      </p:sp>
      <p:sp>
        <p:nvSpPr>
          <p:cNvPr id="3" name="标题 2"/>
          <p:cNvSpPr>
            <a:spLocks noGrp="1"/>
          </p:cNvSpPr>
          <p:nvPr>
            <p:ph type="ctrTitle"/>
          </p:nvPr>
        </p:nvSpPr>
        <p:spPr/>
        <p:txBody>
          <a:bodyPr/>
          <a:lstStyle/>
          <a:p>
            <a:r>
              <a:rPr lang="zh-CN" altLang="en-US" dirty="0"/>
              <a:t>训练技术</a:t>
            </a:r>
            <a:r>
              <a:rPr lang="en-US" altLang="zh-CN" dirty="0"/>
              <a:t>—</a:t>
            </a:r>
            <a:r>
              <a:rPr lang="zh-CN" altLang="en-US" dirty="0"/>
              <a:t>并行化训练</a:t>
            </a:r>
            <a:endParaRPr lang="zh-CN" altLang="en-US" dirty="0"/>
          </a:p>
        </p:txBody>
      </p:sp>
      <p:pic>
        <p:nvPicPr>
          <p:cNvPr id="6" name="图片 5"/>
          <p:cNvPicPr>
            <a:picLocks noChangeAspect="1"/>
          </p:cNvPicPr>
          <p:nvPr/>
        </p:nvPicPr>
        <p:blipFill>
          <a:blip r:embed="rId1"/>
          <a:stretch>
            <a:fillRect/>
          </a:stretch>
        </p:blipFill>
        <p:spPr>
          <a:xfrm>
            <a:off x="2698757" y="4089114"/>
            <a:ext cx="3746486" cy="2164636"/>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b="1" dirty="0"/>
              <a:t> </a:t>
            </a:r>
            <a:r>
              <a:rPr lang="zh-CN" altLang="en-US" b="1" dirty="0"/>
              <a:t>流水线并行</a:t>
            </a:r>
            <a:endParaRPr lang="en-US" altLang="zh-CN" b="1" dirty="0"/>
          </a:p>
          <a:p>
            <a:pPr lvl="1"/>
            <a:r>
              <a:rPr lang="zh-CN" altLang="en-US" dirty="0"/>
              <a:t> 将模型的各个层分段处理，并将每个段分布在不同的计算设备上，使得前后阶段能够流水式、分批进行工作</a:t>
            </a:r>
            <a:endParaRPr lang="en-US" altLang="zh-CN" dirty="0"/>
          </a:p>
          <a:p>
            <a:pPr lvl="1"/>
            <a:r>
              <a:rPr lang="en-US" altLang="zh-CN" dirty="0"/>
              <a:t> </a:t>
            </a:r>
            <a:r>
              <a:rPr lang="zh-CN" altLang="en-US" dirty="0"/>
              <a:t>可以训练单机放不下的大型模型</a:t>
            </a:r>
            <a:endParaRPr lang="en-US" altLang="zh-CN" dirty="0"/>
          </a:p>
          <a:p>
            <a:pPr lvl="1"/>
            <a:r>
              <a:rPr lang="zh-CN" altLang="en-US" dirty="0"/>
              <a:t> 通信开销可能会成为瓶颈，尤其是在流水线较长的情况下</a:t>
            </a:r>
            <a:endParaRPr lang="zh-CN" altLang="en-US" dirty="0"/>
          </a:p>
        </p:txBody>
      </p:sp>
      <p:sp>
        <p:nvSpPr>
          <p:cNvPr id="3" name="标题 2"/>
          <p:cNvSpPr>
            <a:spLocks noGrp="1"/>
          </p:cNvSpPr>
          <p:nvPr>
            <p:ph type="ctrTitle"/>
          </p:nvPr>
        </p:nvSpPr>
        <p:spPr/>
        <p:txBody>
          <a:bodyPr/>
          <a:lstStyle/>
          <a:p>
            <a:r>
              <a:rPr lang="zh-CN" altLang="en-US" dirty="0"/>
              <a:t>训练技术</a:t>
            </a:r>
            <a:r>
              <a:rPr lang="en-US" altLang="zh-CN" dirty="0"/>
              <a:t>—</a:t>
            </a:r>
            <a:r>
              <a:rPr lang="zh-CN" altLang="en-US" dirty="0"/>
              <a:t>并行化训练</a:t>
            </a:r>
            <a:endParaRPr lang="zh-CN" altLang="en-US" dirty="0"/>
          </a:p>
        </p:txBody>
      </p:sp>
      <p:pic>
        <p:nvPicPr>
          <p:cNvPr id="5" name="图片 4"/>
          <p:cNvPicPr>
            <a:picLocks noChangeAspect="1"/>
          </p:cNvPicPr>
          <p:nvPr/>
        </p:nvPicPr>
        <p:blipFill>
          <a:blip r:embed="rId1"/>
          <a:stretch>
            <a:fillRect/>
          </a:stretch>
        </p:blipFill>
        <p:spPr>
          <a:xfrm>
            <a:off x="2657652" y="3429000"/>
            <a:ext cx="3589036" cy="2546506"/>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b="1" dirty="0"/>
              <a:t> </a:t>
            </a:r>
            <a:r>
              <a:rPr lang="zh-CN" altLang="en-US" b="1" dirty="0"/>
              <a:t>流水线并行</a:t>
            </a:r>
            <a:endParaRPr lang="en-US" altLang="zh-CN" b="1" dirty="0"/>
          </a:p>
          <a:p>
            <a:pPr lvl="1"/>
            <a:r>
              <a:rPr lang="en-US" altLang="zh-CN" dirty="0"/>
              <a:t> </a:t>
            </a:r>
            <a:r>
              <a:rPr lang="zh-CN" altLang="en-US" dirty="0"/>
              <a:t>气泡问题</a:t>
            </a:r>
            <a:endParaRPr lang="en-US" altLang="zh-CN" dirty="0"/>
          </a:p>
          <a:p>
            <a:pPr lvl="2"/>
            <a:r>
              <a:rPr lang="zh-CN" altLang="en-US" dirty="0"/>
              <a:t> 计算图中的下游设备需要长时间持续处于空闲状态，等待上游设备的计算完成，才能开始计算自身的任务，这种情况导致了设备的平均使用率大幅降低</a:t>
            </a:r>
            <a:endParaRPr lang="en-US" altLang="zh-CN" dirty="0"/>
          </a:p>
          <a:p>
            <a:pPr lvl="2"/>
            <a:r>
              <a:rPr lang="en-US" altLang="zh-CN" dirty="0"/>
              <a:t> </a:t>
            </a:r>
            <a:r>
              <a:rPr lang="en-US" altLang="zh-CN" dirty="0" err="1"/>
              <a:t>GPipe</a:t>
            </a:r>
            <a:r>
              <a:rPr lang="en-US" altLang="zh-CN" dirty="0"/>
              <a:t> </a:t>
            </a:r>
            <a:r>
              <a:rPr lang="zh-CN" altLang="en-US" dirty="0"/>
              <a:t>方法：将小批次（</a:t>
            </a:r>
            <a:r>
              <a:rPr lang="en-US" altLang="zh-CN" dirty="0"/>
              <a:t>Mini-batch</a:t>
            </a:r>
            <a:r>
              <a:rPr lang="zh-CN" altLang="en-US" dirty="0"/>
              <a:t>）进一步划分成更小的微批次（</a:t>
            </a:r>
            <a:r>
              <a:rPr lang="en-US" altLang="zh-CN" dirty="0"/>
              <a:t>Micro-batch</a:t>
            </a:r>
            <a:r>
              <a:rPr lang="zh-CN" altLang="en-US" dirty="0"/>
              <a:t>）。微批次大小的选择很重要，过大或过小都会影响效率</a:t>
            </a:r>
            <a:endParaRPr lang="en-US" altLang="zh-CN" dirty="0"/>
          </a:p>
          <a:p>
            <a:pPr lvl="1"/>
            <a:endParaRPr lang="zh-CN" altLang="en-US" dirty="0"/>
          </a:p>
        </p:txBody>
      </p:sp>
      <p:sp>
        <p:nvSpPr>
          <p:cNvPr id="3" name="标题 2"/>
          <p:cNvSpPr>
            <a:spLocks noGrp="1"/>
          </p:cNvSpPr>
          <p:nvPr>
            <p:ph type="ctrTitle"/>
          </p:nvPr>
        </p:nvSpPr>
        <p:spPr/>
        <p:txBody>
          <a:bodyPr/>
          <a:lstStyle/>
          <a:p>
            <a:r>
              <a:rPr lang="zh-CN" altLang="en-US" dirty="0"/>
              <a:t>训练技术</a:t>
            </a:r>
            <a:r>
              <a:rPr lang="en-US" altLang="zh-CN" dirty="0"/>
              <a:t>—</a:t>
            </a:r>
            <a:r>
              <a:rPr lang="zh-CN" altLang="en-US" dirty="0"/>
              <a:t>并行化训练</a:t>
            </a:r>
            <a:endParaRPr lang="zh-CN" altLang="en-US" dirty="0"/>
          </a:p>
        </p:txBody>
      </p:sp>
      <p:pic>
        <p:nvPicPr>
          <p:cNvPr id="4" name="图片 3"/>
          <p:cNvPicPr>
            <a:picLocks noChangeAspect="1"/>
          </p:cNvPicPr>
          <p:nvPr/>
        </p:nvPicPr>
        <p:blipFill>
          <a:blip r:embed="rId1"/>
          <a:stretch>
            <a:fillRect/>
          </a:stretch>
        </p:blipFill>
        <p:spPr>
          <a:xfrm>
            <a:off x="2118269" y="3478940"/>
            <a:ext cx="4557285" cy="1034277"/>
          </a:xfrm>
          <a:prstGeom prst="rect">
            <a:avLst/>
          </a:prstGeom>
        </p:spPr>
      </p:pic>
      <p:pic>
        <p:nvPicPr>
          <p:cNvPr id="5" name="图片 4"/>
          <p:cNvPicPr>
            <a:picLocks noChangeAspect="1"/>
          </p:cNvPicPr>
          <p:nvPr/>
        </p:nvPicPr>
        <p:blipFill>
          <a:blip r:embed="rId2"/>
          <a:stretch>
            <a:fillRect/>
          </a:stretch>
        </p:blipFill>
        <p:spPr>
          <a:xfrm>
            <a:off x="3827436" y="4573539"/>
            <a:ext cx="1337816" cy="297293"/>
          </a:xfrm>
          <a:prstGeom prst="rect">
            <a:avLst/>
          </a:prstGeom>
        </p:spPr>
      </p:pic>
      <p:pic>
        <p:nvPicPr>
          <p:cNvPr id="6" name="图片 5"/>
          <p:cNvPicPr>
            <a:picLocks noChangeAspect="1"/>
          </p:cNvPicPr>
          <p:nvPr/>
        </p:nvPicPr>
        <p:blipFill>
          <a:blip r:embed="rId3"/>
          <a:stretch>
            <a:fillRect/>
          </a:stretch>
        </p:blipFill>
        <p:spPr>
          <a:xfrm>
            <a:off x="1961508" y="4873189"/>
            <a:ext cx="4907461" cy="1034276"/>
          </a:xfrm>
          <a:prstGeom prst="rect">
            <a:avLst/>
          </a:prstGeom>
        </p:spPr>
      </p:pic>
      <p:pic>
        <p:nvPicPr>
          <p:cNvPr id="8" name="图片 7"/>
          <p:cNvPicPr>
            <a:picLocks noChangeAspect="1"/>
          </p:cNvPicPr>
          <p:nvPr/>
        </p:nvPicPr>
        <p:blipFill>
          <a:blip r:embed="rId4"/>
          <a:stretch>
            <a:fillRect/>
          </a:stretch>
        </p:blipFill>
        <p:spPr>
          <a:xfrm>
            <a:off x="3477177" y="6028109"/>
            <a:ext cx="2088491" cy="280667"/>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b="1" dirty="0"/>
              <a:t> </a:t>
            </a:r>
            <a:r>
              <a:rPr lang="zh-CN" altLang="en-US" b="1" dirty="0"/>
              <a:t>流水线并行</a:t>
            </a:r>
            <a:endParaRPr lang="en-US" altLang="zh-CN" b="1" dirty="0"/>
          </a:p>
          <a:p>
            <a:pPr lvl="1"/>
            <a:r>
              <a:rPr lang="en-US" altLang="zh-CN" dirty="0"/>
              <a:t> </a:t>
            </a:r>
            <a:r>
              <a:rPr lang="zh-CN" altLang="en-US" dirty="0"/>
              <a:t>气泡问题</a:t>
            </a:r>
            <a:endParaRPr lang="en-US" altLang="zh-CN" dirty="0"/>
          </a:p>
          <a:p>
            <a:pPr lvl="2"/>
            <a:r>
              <a:rPr lang="en-US" altLang="zh-CN" dirty="0"/>
              <a:t> </a:t>
            </a:r>
            <a:r>
              <a:rPr lang="zh-CN" altLang="en-US" dirty="0"/>
              <a:t>尽管</a:t>
            </a:r>
            <a:r>
              <a:rPr lang="en-US" altLang="zh-CN" dirty="0" err="1"/>
              <a:t>GPipe</a:t>
            </a:r>
            <a:r>
              <a:rPr lang="en-US" altLang="zh-CN" dirty="0"/>
              <a:t> </a:t>
            </a:r>
            <a:r>
              <a:rPr lang="zh-CN" altLang="en-US" dirty="0"/>
              <a:t>方法能有效减少并行气泡，但是只有当一个 </a:t>
            </a:r>
            <a:r>
              <a:rPr lang="en-US" altLang="zh-CN" dirty="0"/>
              <a:t>Mini-batch </a:t>
            </a:r>
            <a:r>
              <a:rPr lang="zh-CN" altLang="en-US" dirty="0"/>
              <a:t>中所有的前向计算完成后，才能开始执行后向计算。因此还是会产生很多并行气泡，从而降低了系统的并行效率</a:t>
            </a:r>
            <a:endParaRPr lang="en-US" altLang="zh-CN" dirty="0"/>
          </a:p>
          <a:p>
            <a:pPr lvl="2"/>
            <a:r>
              <a:rPr lang="en-US" altLang="zh-CN" dirty="0"/>
              <a:t> 1F1B</a:t>
            </a:r>
            <a:r>
              <a:rPr lang="zh-CN" altLang="en-US" dirty="0"/>
              <a:t>流水线策略（</a:t>
            </a:r>
            <a:r>
              <a:rPr lang="en-US" altLang="zh-CN" dirty="0"/>
              <a:t>Megatron-LM</a:t>
            </a:r>
            <a:r>
              <a:rPr lang="zh-CN" altLang="en-US" dirty="0"/>
              <a:t>，</a:t>
            </a:r>
            <a:r>
              <a:rPr lang="en-US" altLang="zh-CN" dirty="0"/>
              <a:t>2021</a:t>
            </a:r>
            <a:r>
              <a:rPr lang="zh-CN" altLang="en-US" dirty="0"/>
              <a:t>）：一个前向通道和一个后向通道。引入任务调度机制，使得下游设备能够在等待上游计算的同时执行其他可并行的任务，从而提高设备的利用率。分为交错式和非交错式</a:t>
            </a:r>
            <a:endParaRPr lang="zh-CN" altLang="en-US" dirty="0"/>
          </a:p>
        </p:txBody>
      </p:sp>
      <p:sp>
        <p:nvSpPr>
          <p:cNvPr id="3" name="标题 2"/>
          <p:cNvSpPr>
            <a:spLocks noGrp="1"/>
          </p:cNvSpPr>
          <p:nvPr>
            <p:ph type="ctrTitle"/>
          </p:nvPr>
        </p:nvSpPr>
        <p:spPr/>
        <p:txBody>
          <a:bodyPr/>
          <a:lstStyle/>
          <a:p>
            <a:r>
              <a:rPr lang="zh-CN" altLang="en-US" dirty="0"/>
              <a:t>训练技术</a:t>
            </a:r>
            <a:r>
              <a:rPr lang="en-US" altLang="zh-CN" dirty="0"/>
              <a:t>—</a:t>
            </a:r>
            <a:r>
              <a:rPr lang="zh-CN" altLang="en-US" dirty="0"/>
              <a:t>并行化训练</a:t>
            </a:r>
            <a:endParaRPr lang="zh-CN" altLang="en-US" dirty="0"/>
          </a:p>
        </p:txBody>
      </p:sp>
      <p:pic>
        <p:nvPicPr>
          <p:cNvPr id="5" name="图片 4"/>
          <p:cNvPicPr>
            <a:picLocks noChangeAspect="1"/>
          </p:cNvPicPr>
          <p:nvPr/>
        </p:nvPicPr>
        <p:blipFill>
          <a:blip r:embed="rId1"/>
          <a:stretch>
            <a:fillRect/>
          </a:stretch>
        </p:blipFill>
        <p:spPr>
          <a:xfrm>
            <a:off x="1887876" y="3754488"/>
            <a:ext cx="5368248" cy="246137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b="1" dirty="0"/>
              <a:t> </a:t>
            </a:r>
            <a:r>
              <a:rPr lang="zh-CN" altLang="en-US" b="1" dirty="0"/>
              <a:t>张量并行</a:t>
            </a:r>
            <a:endParaRPr lang="en-US" altLang="zh-CN" b="1" dirty="0"/>
          </a:p>
          <a:p>
            <a:pPr lvl="1"/>
            <a:r>
              <a:rPr lang="en-US" altLang="zh-CN" b="0" i="0" dirty="0">
                <a:effectLst/>
                <a:latin typeface="ui-sans-serif"/>
              </a:rPr>
              <a:t> </a:t>
            </a:r>
            <a:r>
              <a:rPr lang="zh-CN" altLang="en-US" b="0" i="0" dirty="0">
                <a:effectLst/>
                <a:latin typeface="ui-sans-serif"/>
              </a:rPr>
              <a:t>张量并行将模型中的单个张量 </a:t>
            </a:r>
            <a:r>
              <a:rPr lang="en-US" altLang="zh-CN" b="0" i="0" dirty="0">
                <a:effectLst/>
                <a:latin typeface="ui-sans-serif"/>
              </a:rPr>
              <a:t>(</a:t>
            </a:r>
            <a:r>
              <a:rPr lang="zh-CN" altLang="en-US" b="0" i="0" dirty="0">
                <a:effectLst/>
                <a:latin typeface="ui-sans-serif"/>
              </a:rPr>
              <a:t>例如权重矩阵</a:t>
            </a:r>
            <a:r>
              <a:rPr lang="en-US" altLang="zh-CN" b="0" i="0" dirty="0">
                <a:effectLst/>
                <a:latin typeface="ui-sans-serif"/>
              </a:rPr>
              <a:t>) </a:t>
            </a:r>
            <a:r>
              <a:rPr lang="zh-CN" altLang="en-US" b="0" i="0" dirty="0">
                <a:effectLst/>
                <a:latin typeface="ui-sans-serif"/>
              </a:rPr>
              <a:t>分割成多个部分，并将这些部分分配给不同的机器。每台机器只处理张量的一部分，然后将结果聚合起来</a:t>
            </a:r>
            <a:endParaRPr lang="en-US" altLang="zh-CN" b="0" i="0" dirty="0">
              <a:effectLst/>
              <a:latin typeface="ui-sans-serif"/>
            </a:endParaRPr>
          </a:p>
          <a:p>
            <a:pPr lvl="1"/>
            <a:r>
              <a:rPr lang="zh-CN" altLang="en-US" b="0" i="0" dirty="0">
                <a:effectLst/>
                <a:latin typeface="ui-sans-serif"/>
              </a:rPr>
              <a:t> 每台机器只需要存储模型参数的一小部分，有效减少每台机器所需内存，允许训练更大的模型</a:t>
            </a:r>
            <a:endParaRPr lang="en-US" altLang="zh-CN" b="0" i="0" dirty="0">
              <a:effectLst/>
              <a:latin typeface="ui-sans-serif"/>
            </a:endParaRPr>
          </a:p>
          <a:p>
            <a:pPr lvl="1"/>
            <a:r>
              <a:rPr lang="zh-CN" altLang="en-US" b="0" i="0" dirty="0">
                <a:effectLst/>
                <a:latin typeface="ui-sans-serif"/>
              </a:rPr>
              <a:t> 实现复杂，需要为不同算子设计不同的张量并行策略。不同类型的张量并行 </a:t>
            </a:r>
            <a:r>
              <a:rPr lang="en-US" altLang="zh-CN" b="0" i="0" dirty="0">
                <a:effectLst/>
                <a:latin typeface="ui-sans-serif"/>
              </a:rPr>
              <a:t>(</a:t>
            </a:r>
            <a:r>
              <a:rPr lang="zh-CN" altLang="en-US" b="0" i="0" dirty="0">
                <a:effectLst/>
                <a:latin typeface="ui-sans-serif"/>
              </a:rPr>
              <a:t>行并行、列并行</a:t>
            </a:r>
            <a:r>
              <a:rPr lang="en-US" altLang="zh-CN" b="0" i="0" dirty="0">
                <a:effectLst/>
                <a:latin typeface="ui-sans-serif"/>
              </a:rPr>
              <a:t>) </a:t>
            </a:r>
            <a:r>
              <a:rPr lang="zh-CN" altLang="en-US" b="0" i="0" dirty="0">
                <a:effectLst/>
                <a:latin typeface="ui-sans-serif"/>
              </a:rPr>
              <a:t>的选择也会影响效率</a:t>
            </a:r>
            <a:endParaRPr lang="zh-CN" altLang="en-US" dirty="0"/>
          </a:p>
        </p:txBody>
      </p:sp>
      <p:sp>
        <p:nvSpPr>
          <p:cNvPr id="3" name="标题 2"/>
          <p:cNvSpPr>
            <a:spLocks noGrp="1"/>
          </p:cNvSpPr>
          <p:nvPr>
            <p:ph type="ctrTitle"/>
          </p:nvPr>
        </p:nvSpPr>
        <p:spPr/>
        <p:txBody>
          <a:bodyPr/>
          <a:lstStyle/>
          <a:p>
            <a:r>
              <a:rPr lang="zh-CN" altLang="en-US" dirty="0"/>
              <a:t>训练技术</a:t>
            </a:r>
            <a:r>
              <a:rPr lang="en-US" altLang="zh-CN" dirty="0"/>
              <a:t>—</a:t>
            </a:r>
            <a:r>
              <a:rPr lang="zh-CN" altLang="en-US" dirty="0"/>
              <a:t>并行化训练</a:t>
            </a:r>
            <a:endParaRPr lang="zh-CN" altLang="en-US" dirty="0"/>
          </a:p>
        </p:txBody>
      </p:sp>
      <p:pic>
        <p:nvPicPr>
          <p:cNvPr id="4" name="图片 3"/>
          <p:cNvPicPr>
            <a:picLocks noChangeAspect="1"/>
          </p:cNvPicPr>
          <p:nvPr/>
        </p:nvPicPr>
        <p:blipFill>
          <a:blip r:embed="rId1"/>
          <a:stretch>
            <a:fillRect/>
          </a:stretch>
        </p:blipFill>
        <p:spPr>
          <a:xfrm>
            <a:off x="2441731" y="4068567"/>
            <a:ext cx="3968938" cy="214537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b="1" dirty="0"/>
              <a:t> 训练大模型的成本包括但不限于：</a:t>
            </a:r>
            <a:endParaRPr lang="en-US" altLang="zh-CN" b="1" dirty="0"/>
          </a:p>
          <a:p>
            <a:pPr lvl="1"/>
            <a:r>
              <a:rPr lang="zh-CN" altLang="en-US" dirty="0"/>
              <a:t> 硬件：显卡，内存，网络带宽，设备冷却，电费</a:t>
            </a:r>
            <a:endParaRPr lang="zh-CN" altLang="en-US" dirty="0"/>
          </a:p>
          <a:p>
            <a:pPr lvl="1"/>
            <a:r>
              <a:rPr lang="zh-CN" altLang="en-US" dirty="0"/>
              <a:t> 数据：收集，版权，特征工程，清洗和预处理</a:t>
            </a:r>
            <a:endParaRPr lang="zh-CN" altLang="en-US" dirty="0"/>
          </a:p>
          <a:p>
            <a:pPr lvl="1"/>
            <a:r>
              <a:rPr lang="zh-CN" altLang="en-US" dirty="0"/>
              <a:t> 试错成本，消融研究，评估测试</a:t>
            </a:r>
            <a:endParaRPr lang="zh-CN" altLang="en-US" dirty="0"/>
          </a:p>
          <a:p>
            <a:pPr lvl="1"/>
            <a:r>
              <a:rPr lang="en-US" altLang="zh-CN" dirty="0"/>
              <a:t> ……</a:t>
            </a:r>
            <a:endParaRPr lang="zh-CN" altLang="en-US" dirty="0"/>
          </a:p>
          <a:p>
            <a:endParaRPr lang="zh-CN" altLang="en-US" dirty="0"/>
          </a:p>
        </p:txBody>
      </p:sp>
      <p:sp>
        <p:nvSpPr>
          <p:cNvPr id="3" name="标题 2"/>
          <p:cNvSpPr>
            <a:spLocks noGrp="1"/>
          </p:cNvSpPr>
          <p:nvPr>
            <p:ph type="ctrTitle"/>
          </p:nvPr>
        </p:nvSpPr>
        <p:spPr/>
        <p:txBody>
          <a:bodyPr/>
          <a:lstStyle/>
          <a:p>
            <a:r>
              <a:rPr lang="zh-CN" altLang="en-US" dirty="0"/>
              <a:t>引言：为什么当下大模型训练如此“昂贵”</a:t>
            </a:r>
            <a:endParaRPr lang="zh-CN"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b="1" i="0" dirty="0">
                <a:effectLst/>
                <a:latin typeface="ui-sans-serif"/>
              </a:rPr>
              <a:t> 上下文并行</a:t>
            </a:r>
            <a:endParaRPr lang="en-US" altLang="zh-CN" b="1" i="0" dirty="0">
              <a:effectLst/>
              <a:latin typeface="ui-sans-serif"/>
            </a:endParaRPr>
          </a:p>
          <a:p>
            <a:pPr lvl="1"/>
            <a:r>
              <a:rPr lang="zh-CN" altLang="en-US" b="0" i="0" dirty="0">
                <a:effectLst/>
                <a:latin typeface="ui-sans-serif"/>
              </a:rPr>
              <a:t> 将长序列输入分成多个较短的子序列，分配给不同的机器。 每台机器处理其分配的子序列，然后将结果聚合起来</a:t>
            </a:r>
            <a:endParaRPr lang="en-US" altLang="zh-CN" b="0" i="0" dirty="0">
              <a:effectLst/>
              <a:latin typeface="ui-sans-serif"/>
            </a:endParaRPr>
          </a:p>
          <a:p>
            <a:pPr lvl="1"/>
            <a:r>
              <a:rPr lang="zh-CN" altLang="en-US" b="0" i="0" dirty="0">
                <a:effectLst/>
                <a:latin typeface="ui-sans-serif"/>
              </a:rPr>
              <a:t> 有效减少每台机器所需的内存，允许处理更长的序列</a:t>
            </a:r>
            <a:endParaRPr lang="zh-CN" altLang="en-US" dirty="0"/>
          </a:p>
        </p:txBody>
      </p:sp>
      <p:sp>
        <p:nvSpPr>
          <p:cNvPr id="3" name="标题 2"/>
          <p:cNvSpPr>
            <a:spLocks noGrp="1"/>
          </p:cNvSpPr>
          <p:nvPr>
            <p:ph type="ctrTitle"/>
          </p:nvPr>
        </p:nvSpPr>
        <p:spPr/>
        <p:txBody>
          <a:bodyPr/>
          <a:lstStyle/>
          <a:p>
            <a:r>
              <a:rPr lang="zh-CN" altLang="en-US" dirty="0"/>
              <a:t>训练技术</a:t>
            </a:r>
            <a:r>
              <a:rPr lang="en-US" altLang="zh-CN" dirty="0"/>
              <a:t>—</a:t>
            </a:r>
            <a:r>
              <a:rPr lang="zh-CN" altLang="en-US" dirty="0"/>
              <a:t>并行化训练</a:t>
            </a:r>
            <a:endParaRPr lang="zh-CN" altLang="en-US" dirty="0"/>
          </a:p>
        </p:txBody>
      </p:sp>
      <p:pic>
        <p:nvPicPr>
          <p:cNvPr id="4" name="图片 3"/>
          <p:cNvPicPr>
            <a:picLocks noChangeAspect="1"/>
          </p:cNvPicPr>
          <p:nvPr/>
        </p:nvPicPr>
        <p:blipFill>
          <a:blip r:embed="rId1"/>
          <a:stretch>
            <a:fillRect/>
          </a:stretch>
        </p:blipFill>
        <p:spPr>
          <a:xfrm>
            <a:off x="877834" y="2872696"/>
            <a:ext cx="7388332" cy="32519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b="1" dirty="0"/>
              <a:t> </a:t>
            </a:r>
            <a:r>
              <a:rPr lang="zh-CN" altLang="en-US" b="1" dirty="0"/>
              <a:t>混合并行</a:t>
            </a:r>
            <a:endParaRPr lang="zh-CN" altLang="en-US" b="1" dirty="0"/>
          </a:p>
        </p:txBody>
      </p:sp>
      <p:sp>
        <p:nvSpPr>
          <p:cNvPr id="3" name="标题 2"/>
          <p:cNvSpPr>
            <a:spLocks noGrp="1"/>
          </p:cNvSpPr>
          <p:nvPr>
            <p:ph type="ctrTitle"/>
          </p:nvPr>
        </p:nvSpPr>
        <p:spPr/>
        <p:txBody>
          <a:bodyPr/>
          <a:lstStyle/>
          <a:p>
            <a:r>
              <a:rPr lang="zh-CN" altLang="en-US" dirty="0"/>
              <a:t>训练技术</a:t>
            </a:r>
            <a:r>
              <a:rPr lang="en-US" altLang="zh-CN" dirty="0"/>
              <a:t>—</a:t>
            </a:r>
            <a:r>
              <a:rPr lang="zh-CN" altLang="en-US" dirty="0"/>
              <a:t>并行化训练</a:t>
            </a:r>
            <a:endParaRPr lang="zh-CN" altLang="en-US" dirty="0"/>
          </a:p>
        </p:txBody>
      </p:sp>
      <p:pic>
        <p:nvPicPr>
          <p:cNvPr id="5" name="图片 4"/>
          <p:cNvPicPr>
            <a:picLocks noChangeAspect="1"/>
          </p:cNvPicPr>
          <p:nvPr/>
        </p:nvPicPr>
        <p:blipFill>
          <a:blip r:embed="rId1"/>
          <a:stretch>
            <a:fillRect/>
          </a:stretch>
        </p:blipFill>
        <p:spPr>
          <a:xfrm>
            <a:off x="1148371" y="1641393"/>
            <a:ext cx="6847257" cy="3056120"/>
          </a:xfrm>
          <a:prstGeom prst="rect">
            <a:avLst/>
          </a:prstGeom>
        </p:spPr>
      </p:pic>
      <p:pic>
        <p:nvPicPr>
          <p:cNvPr id="6" name="图片 5"/>
          <p:cNvPicPr>
            <a:picLocks noChangeAspect="1"/>
          </p:cNvPicPr>
          <p:nvPr/>
        </p:nvPicPr>
        <p:blipFill>
          <a:blip r:embed="rId2"/>
          <a:stretch>
            <a:fillRect/>
          </a:stretch>
        </p:blipFill>
        <p:spPr>
          <a:xfrm>
            <a:off x="698215" y="4968700"/>
            <a:ext cx="7820596" cy="1150956"/>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199" y="1184566"/>
            <a:ext cx="8229600" cy="4525963"/>
          </a:xfrm>
        </p:spPr>
        <p:txBody>
          <a:bodyPr/>
          <a:lstStyle/>
          <a:p>
            <a:r>
              <a:rPr lang="en-US" altLang="zh-CN" b="1" dirty="0"/>
              <a:t> </a:t>
            </a:r>
            <a:r>
              <a:rPr lang="zh-CN" altLang="en-US" b="1" dirty="0"/>
              <a:t>注意力掩码机制</a:t>
            </a:r>
            <a:endParaRPr lang="en-US" altLang="zh-CN" b="1" dirty="0"/>
          </a:p>
          <a:p>
            <a:pPr lvl="1"/>
            <a:r>
              <a:rPr lang="zh-CN" altLang="en-US" dirty="0"/>
              <a:t> 不同文档的长度不一样，一个输入序列中可能包含多个不同的文档。不同文档之间可能存在语义冲突或不相关的信息。如果模型在不同文档之间进行自注意力计算，就可能导致语义混淆，影响模型对每个文档的理解和表示</a:t>
            </a:r>
            <a:endParaRPr lang="en-US" altLang="zh-CN" dirty="0"/>
          </a:p>
          <a:p>
            <a:pPr lvl="1"/>
            <a:r>
              <a:rPr lang="en-US" altLang="zh-CN" dirty="0"/>
              <a:t> </a:t>
            </a:r>
            <a:r>
              <a:rPr lang="zh-CN" altLang="en-US" dirty="0"/>
              <a:t>注意力掩码机制避免同一输入序列中不同文档内容之间的自注意力计算</a:t>
            </a:r>
            <a:endParaRPr lang="zh-CN" altLang="en-US" dirty="0"/>
          </a:p>
          <a:p>
            <a:pPr lvl="1"/>
            <a:endParaRPr lang="zh-CN" altLang="en-US" dirty="0"/>
          </a:p>
        </p:txBody>
      </p:sp>
      <p:sp>
        <p:nvSpPr>
          <p:cNvPr id="3" name="标题 2"/>
          <p:cNvSpPr>
            <a:spLocks noGrp="1"/>
          </p:cNvSpPr>
          <p:nvPr>
            <p:ph type="ctrTitle"/>
          </p:nvPr>
        </p:nvSpPr>
        <p:spPr/>
        <p:txBody>
          <a:bodyPr/>
          <a:lstStyle/>
          <a:p>
            <a:r>
              <a:rPr lang="zh-CN" altLang="en-US" dirty="0"/>
              <a:t>训练技术</a:t>
            </a:r>
            <a:r>
              <a:rPr lang="en-US" altLang="zh-CN" dirty="0"/>
              <a:t>—</a:t>
            </a:r>
            <a:r>
              <a:rPr lang="zh-CN" altLang="en-US" dirty="0"/>
              <a:t>超长序列训练</a:t>
            </a:r>
            <a:endParaRPr lang="zh-CN" altLang="en-US" dirty="0"/>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65748" y="4179013"/>
            <a:ext cx="3085530" cy="9360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b="1" dirty="0"/>
              <a:t> GQA</a:t>
            </a:r>
            <a:r>
              <a:rPr lang="zh-CN" altLang="en-US" b="1" dirty="0"/>
              <a:t>（</a:t>
            </a:r>
            <a:r>
              <a:rPr lang="en-US" altLang="zh-CN" b="1" dirty="0"/>
              <a:t>grouped query attention</a:t>
            </a:r>
            <a:r>
              <a:rPr lang="zh-CN" altLang="en-US" b="1" dirty="0"/>
              <a:t>）分组查询注意力</a:t>
            </a:r>
            <a:endParaRPr lang="en-US" altLang="zh-CN" b="1" dirty="0"/>
          </a:p>
          <a:p>
            <a:pPr lvl="1"/>
            <a:r>
              <a:rPr lang="en-US" altLang="zh-CN" dirty="0"/>
              <a:t> </a:t>
            </a:r>
            <a:r>
              <a:rPr lang="zh-CN" altLang="en-US" dirty="0"/>
              <a:t>解决</a:t>
            </a:r>
            <a:r>
              <a:rPr lang="en-US" altLang="zh-CN" dirty="0" err="1"/>
              <a:t>kv</a:t>
            </a:r>
            <a:r>
              <a:rPr lang="en-US" altLang="zh-CN" dirty="0"/>
              <a:t> cache</a:t>
            </a:r>
            <a:r>
              <a:rPr lang="zh-CN" altLang="en-US" dirty="0"/>
              <a:t>堆积问题，节约内存</a:t>
            </a:r>
            <a:endParaRPr lang="en-US" altLang="zh-CN" dirty="0"/>
          </a:p>
          <a:p>
            <a:pPr lvl="1"/>
            <a:r>
              <a:rPr lang="zh-CN" altLang="en-US" dirty="0"/>
              <a:t> 原理：将</a:t>
            </a:r>
            <a:r>
              <a:rPr lang="en-US" altLang="zh-CN" dirty="0"/>
              <a:t>query</a:t>
            </a:r>
            <a:r>
              <a:rPr lang="zh-CN" altLang="en-US" dirty="0"/>
              <a:t>进行分组，每组</a:t>
            </a:r>
            <a:r>
              <a:rPr lang="en-US" altLang="zh-CN" dirty="0"/>
              <a:t>query</a:t>
            </a:r>
            <a:r>
              <a:rPr lang="zh-CN" altLang="en-US" dirty="0"/>
              <a:t>参数共享一份</a:t>
            </a:r>
            <a:r>
              <a:rPr lang="en-US" altLang="zh-CN" dirty="0"/>
              <a:t>key, value,</a:t>
            </a:r>
            <a:r>
              <a:rPr lang="zh-CN" altLang="en-US" dirty="0"/>
              <a:t>从而使</a:t>
            </a:r>
            <a:r>
              <a:rPr lang="en-US" altLang="zh-CN" dirty="0"/>
              <a:t>key, value </a:t>
            </a:r>
            <a:r>
              <a:rPr lang="zh-CN" altLang="en-US" dirty="0"/>
              <a:t>矩阵变小</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en-US" altLang="zh-CN" dirty="0"/>
              <a:t> </a:t>
            </a:r>
            <a:r>
              <a:rPr lang="zh-CN" altLang="en-US" dirty="0"/>
              <a:t>分组依据：位置相邻，语义相似，训练一个分组函数</a:t>
            </a:r>
            <a:endParaRPr lang="zh-CN" altLang="en-US" dirty="0"/>
          </a:p>
          <a:p>
            <a:pPr lvl="1"/>
            <a:endParaRPr lang="en-US" altLang="zh-CN" dirty="0"/>
          </a:p>
          <a:p>
            <a:pPr lvl="1"/>
            <a:endParaRPr lang="zh-CN" altLang="en-US" dirty="0"/>
          </a:p>
          <a:p>
            <a:endParaRPr lang="zh-CN" altLang="en-US" dirty="0"/>
          </a:p>
        </p:txBody>
      </p:sp>
      <p:sp>
        <p:nvSpPr>
          <p:cNvPr id="3" name="标题 2"/>
          <p:cNvSpPr>
            <a:spLocks noGrp="1"/>
          </p:cNvSpPr>
          <p:nvPr>
            <p:ph type="ctrTitle"/>
          </p:nvPr>
        </p:nvSpPr>
        <p:spPr/>
        <p:txBody>
          <a:bodyPr/>
          <a:lstStyle/>
          <a:p>
            <a:r>
              <a:rPr lang="zh-CN" altLang="en-US" dirty="0"/>
              <a:t>训练技术</a:t>
            </a:r>
            <a:r>
              <a:rPr lang="en-US" altLang="zh-CN" dirty="0"/>
              <a:t>—</a:t>
            </a:r>
            <a:r>
              <a:rPr lang="zh-CN" altLang="en-US" dirty="0"/>
              <a:t>超长序列训练</a:t>
            </a:r>
            <a:endParaRPr lang="zh-CN" altLang="en-US" dirty="0"/>
          </a:p>
        </p:txBody>
      </p:sp>
      <p:pic>
        <p:nvPicPr>
          <p:cNvPr id="4" name="图片 3"/>
          <p:cNvPicPr>
            <a:picLocks noChangeAspect="1"/>
          </p:cNvPicPr>
          <p:nvPr/>
        </p:nvPicPr>
        <p:blipFill>
          <a:blip r:embed="rId1"/>
          <a:stretch>
            <a:fillRect/>
          </a:stretch>
        </p:blipFill>
        <p:spPr>
          <a:xfrm>
            <a:off x="518845" y="2959043"/>
            <a:ext cx="2265452" cy="2230054"/>
          </a:xfrm>
          <a:prstGeom prst="rect">
            <a:avLst/>
          </a:prstGeom>
        </p:spPr>
      </p:pic>
      <p:pic>
        <p:nvPicPr>
          <p:cNvPr id="6" name="图片 5"/>
          <p:cNvPicPr>
            <a:picLocks noChangeAspect="1"/>
          </p:cNvPicPr>
          <p:nvPr/>
        </p:nvPicPr>
        <p:blipFill>
          <a:blip r:embed="rId2"/>
          <a:stretch>
            <a:fillRect/>
          </a:stretch>
        </p:blipFill>
        <p:spPr>
          <a:xfrm>
            <a:off x="4109501" y="2959043"/>
            <a:ext cx="4081723" cy="2230054"/>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b="1" dirty="0"/>
              <a:t> </a:t>
            </a:r>
            <a:r>
              <a:rPr lang="zh-CN" altLang="en-US" b="1" dirty="0"/>
              <a:t>位置编码</a:t>
            </a:r>
            <a:endParaRPr lang="en-US" altLang="zh-CN" b="1" dirty="0"/>
          </a:p>
          <a:p>
            <a:pPr lvl="1"/>
            <a:r>
              <a:rPr lang="zh-CN" altLang="en-US" dirty="0"/>
              <a:t> 由于</a:t>
            </a:r>
            <a:r>
              <a:rPr lang="en-US" altLang="zh-CN" dirty="0"/>
              <a:t>Transformers</a:t>
            </a:r>
            <a:r>
              <a:rPr lang="zh-CN" altLang="en-US" dirty="0"/>
              <a:t>架构中采用的自注意力机制对位置信息不敏感，因此需要使用额外的位置编 码来注入绝对的或相对位置信息对序列进行建模</a:t>
            </a:r>
            <a:endParaRPr lang="en-US" altLang="zh-CN" dirty="0"/>
          </a:p>
          <a:p>
            <a:pPr lvl="1"/>
            <a:r>
              <a:rPr lang="zh-CN" altLang="en-US" dirty="0"/>
              <a:t> 绝对位置编码一般采用正弦函数位置编码和可学习位置编码</a:t>
            </a:r>
            <a:endParaRPr lang="en-US" altLang="zh-CN" dirty="0"/>
          </a:p>
          <a:p>
            <a:pPr lvl="1"/>
            <a:r>
              <a:rPr lang="zh-CN" altLang="en-US" dirty="0"/>
              <a:t> 相对位置编码则基于词之间的相对偏移生成嵌入编码，常见的包括可训练位置编码、</a:t>
            </a:r>
            <a:r>
              <a:rPr lang="en-US" altLang="zh-CN" dirty="0" err="1"/>
              <a:t>ALiBi</a:t>
            </a:r>
            <a:r>
              <a:rPr lang="zh-CN" altLang="en-US" dirty="0"/>
              <a:t>、 </a:t>
            </a:r>
            <a:r>
              <a:rPr lang="en-US" altLang="zh-CN" dirty="0" err="1"/>
              <a:t>RoPE</a:t>
            </a:r>
            <a:r>
              <a:rPr lang="zh-CN" altLang="en-US" dirty="0"/>
              <a:t>等</a:t>
            </a:r>
            <a:endParaRPr lang="en-US" altLang="zh-CN" dirty="0"/>
          </a:p>
          <a:p>
            <a:pPr lvl="1"/>
            <a:r>
              <a:rPr lang="zh-CN" altLang="en-US" dirty="0"/>
              <a:t> 绝对位置编码限制了模型的输入长度，相对位置编码专注于捕捉 </a:t>
            </a:r>
            <a:r>
              <a:rPr lang="en-US" altLang="zh-CN" dirty="0"/>
              <a:t>token </a:t>
            </a:r>
            <a:r>
              <a:rPr lang="zh-CN" altLang="en-US" dirty="0"/>
              <a:t>之间的相对距离，而不是绝对位置。 这使得它们在处理超长序列时具有更好的性能，因为它们不需要为每个绝对位置学习单独的表示。更多的</a:t>
            </a:r>
            <a:r>
              <a:rPr lang="en-US" altLang="zh-CN" dirty="0"/>
              <a:t>LLM</a:t>
            </a:r>
            <a:r>
              <a:rPr lang="zh-CN" altLang="en-US" dirty="0"/>
              <a:t>采用相对位置编码。</a:t>
            </a:r>
            <a:endParaRPr lang="en-US" altLang="zh-CN" dirty="0"/>
          </a:p>
          <a:p>
            <a:pPr lvl="1"/>
            <a:endParaRPr lang="zh-CN" altLang="en-US" dirty="0"/>
          </a:p>
        </p:txBody>
      </p:sp>
      <p:sp>
        <p:nvSpPr>
          <p:cNvPr id="3" name="标题 2"/>
          <p:cNvSpPr>
            <a:spLocks noGrp="1"/>
          </p:cNvSpPr>
          <p:nvPr>
            <p:ph type="ctrTitle"/>
          </p:nvPr>
        </p:nvSpPr>
        <p:spPr/>
        <p:txBody>
          <a:bodyPr/>
          <a:lstStyle/>
          <a:p>
            <a:r>
              <a:rPr lang="zh-CN" altLang="en-US" dirty="0"/>
              <a:t>训练技术</a:t>
            </a:r>
            <a:r>
              <a:rPr lang="en-US" altLang="zh-CN" dirty="0"/>
              <a:t>—</a:t>
            </a:r>
            <a:r>
              <a:rPr lang="zh-CN" altLang="en-US" dirty="0"/>
              <a:t>超长序列训练</a:t>
            </a:r>
            <a:endParaRPr lang="zh-CN"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b="1" dirty="0"/>
              <a:t> 位置编码</a:t>
            </a:r>
            <a:endParaRPr lang="en-US" altLang="zh-CN" b="1" dirty="0"/>
          </a:p>
          <a:p>
            <a:pPr lvl="1"/>
            <a:r>
              <a:rPr lang="en-US" altLang="zh-CN" dirty="0"/>
              <a:t> </a:t>
            </a:r>
            <a:r>
              <a:rPr lang="en-US" altLang="zh-CN" dirty="0" err="1"/>
              <a:t>RoPE</a:t>
            </a:r>
            <a:r>
              <a:rPr lang="zh-CN" altLang="en-US" dirty="0"/>
              <a:t>（</a:t>
            </a:r>
            <a:r>
              <a:rPr lang="en-US" altLang="zh-CN" i="0" dirty="0">
                <a:effectLst/>
                <a:latin typeface="ui-sans-serif"/>
              </a:rPr>
              <a:t>Rotary Position Embedding</a:t>
            </a:r>
            <a:r>
              <a:rPr lang="zh-CN" altLang="en-US" dirty="0"/>
              <a:t>）</a:t>
            </a:r>
            <a:endParaRPr lang="en-US" altLang="zh-CN" dirty="0"/>
          </a:p>
          <a:p>
            <a:pPr lvl="2"/>
            <a:r>
              <a:rPr lang="en-US" altLang="zh-CN" b="0" i="0" dirty="0">
                <a:effectLst/>
                <a:latin typeface="ui-sans-serif"/>
              </a:rPr>
              <a:t> </a:t>
            </a:r>
            <a:r>
              <a:rPr lang="en-US" altLang="zh-CN" b="0" i="0" dirty="0" err="1">
                <a:effectLst/>
                <a:latin typeface="ui-sans-serif"/>
              </a:rPr>
              <a:t>RoPE</a:t>
            </a:r>
            <a:r>
              <a:rPr lang="en-US" altLang="zh-CN" b="0" i="0" dirty="0">
                <a:effectLst/>
                <a:latin typeface="ui-sans-serif"/>
              </a:rPr>
              <a:t> </a:t>
            </a:r>
            <a:r>
              <a:rPr lang="zh-CN" altLang="en-US" b="0" i="0" dirty="0">
                <a:effectLst/>
                <a:latin typeface="ui-sans-serif"/>
              </a:rPr>
              <a:t>通过旋转 </a:t>
            </a:r>
            <a:r>
              <a:rPr lang="en-US" altLang="zh-CN" b="0" i="0" dirty="0">
                <a:effectLst/>
                <a:latin typeface="ui-sans-serif"/>
              </a:rPr>
              <a:t>token </a:t>
            </a:r>
            <a:r>
              <a:rPr lang="zh-CN" altLang="en-US" b="0" i="0" dirty="0">
                <a:effectLst/>
                <a:latin typeface="ui-sans-serif"/>
              </a:rPr>
              <a:t>的嵌入向量来编码相对位置信息</a:t>
            </a:r>
            <a:endParaRPr lang="en-US" altLang="zh-CN" b="0" i="0" dirty="0">
              <a:effectLst/>
              <a:latin typeface="ui-sans-serif"/>
            </a:endParaRPr>
          </a:p>
          <a:p>
            <a:pPr lvl="2"/>
            <a:r>
              <a:rPr lang="zh-CN" altLang="en-US" b="0" i="0" dirty="0">
                <a:solidFill>
                  <a:srgbClr val="374151"/>
                </a:solidFill>
                <a:effectLst/>
                <a:latin typeface="ui-sans-serif"/>
              </a:rPr>
              <a:t> </a:t>
            </a:r>
            <a:r>
              <a:rPr lang="zh-CN" altLang="en-US" b="0" i="0" dirty="0">
                <a:effectLst/>
                <a:latin typeface="ui-sans-serif"/>
              </a:rPr>
              <a:t>它可以有效地捕捉 </a:t>
            </a:r>
            <a:r>
              <a:rPr lang="en-US" altLang="zh-CN" b="0" i="0" dirty="0">
                <a:effectLst/>
                <a:latin typeface="ui-sans-serif"/>
              </a:rPr>
              <a:t>token </a:t>
            </a:r>
            <a:r>
              <a:rPr lang="zh-CN" altLang="en-US" b="0" i="0" dirty="0">
                <a:effectLst/>
                <a:latin typeface="ui-sans-serif"/>
              </a:rPr>
              <a:t>之间的相对位置关系，并且可以与其他注意力机制结合使用。 </a:t>
            </a:r>
            <a:r>
              <a:rPr lang="en-US" altLang="zh-CN" b="0" i="0" dirty="0" err="1">
                <a:effectLst/>
                <a:latin typeface="ui-sans-serif"/>
              </a:rPr>
              <a:t>RoPE</a:t>
            </a:r>
            <a:r>
              <a:rPr lang="en-US" altLang="zh-CN" b="0" i="0" dirty="0">
                <a:effectLst/>
                <a:latin typeface="ui-sans-serif"/>
              </a:rPr>
              <a:t> </a:t>
            </a:r>
            <a:r>
              <a:rPr lang="zh-CN" altLang="en-US" b="0" i="0" dirty="0">
                <a:effectLst/>
                <a:latin typeface="ui-sans-serif"/>
              </a:rPr>
              <a:t>在处理超长序列时表现出色</a:t>
            </a:r>
            <a:endParaRPr lang="en-US" altLang="zh-CN" b="0" i="0" dirty="0">
              <a:effectLst/>
              <a:latin typeface="ui-sans-serif"/>
            </a:endParaRPr>
          </a:p>
          <a:p>
            <a:pPr lvl="2"/>
            <a:endParaRPr lang="en-US" altLang="zh-CN" dirty="0">
              <a:latin typeface="ui-sans-serif"/>
            </a:endParaRPr>
          </a:p>
          <a:p>
            <a:pPr lvl="2"/>
            <a:endParaRPr lang="en-US" altLang="zh-CN" dirty="0">
              <a:latin typeface="ui-sans-serif"/>
            </a:endParaRPr>
          </a:p>
          <a:p>
            <a:pPr lvl="2"/>
            <a:endParaRPr lang="en-US" altLang="zh-CN" dirty="0">
              <a:latin typeface="ui-sans-serif"/>
            </a:endParaRPr>
          </a:p>
          <a:p>
            <a:pPr lvl="2"/>
            <a:endParaRPr lang="en-US" altLang="zh-CN" dirty="0">
              <a:latin typeface="ui-sans-serif"/>
            </a:endParaRPr>
          </a:p>
          <a:p>
            <a:pPr lvl="2"/>
            <a:endParaRPr lang="en-US" altLang="zh-CN" dirty="0">
              <a:latin typeface="ui-sans-serif"/>
            </a:endParaRPr>
          </a:p>
          <a:p>
            <a:pPr lvl="2"/>
            <a:endParaRPr lang="en-US" altLang="zh-CN" dirty="0">
              <a:latin typeface="ui-sans-serif"/>
            </a:endParaRPr>
          </a:p>
          <a:p>
            <a:pPr lvl="2"/>
            <a:endParaRPr lang="en-US" altLang="zh-CN" dirty="0">
              <a:latin typeface="ui-sans-serif"/>
            </a:endParaRPr>
          </a:p>
          <a:p>
            <a:pPr marL="685800" lvl="2" indent="0">
              <a:buNone/>
            </a:pPr>
            <a:endParaRPr lang="en-US" altLang="zh-CN" dirty="0">
              <a:latin typeface="ui-sans-serif"/>
            </a:endParaRPr>
          </a:p>
          <a:p>
            <a:pPr lvl="2"/>
            <a:r>
              <a:rPr lang="en-US" altLang="zh-CN" dirty="0"/>
              <a:t> </a:t>
            </a:r>
            <a:r>
              <a:rPr lang="en-US" altLang="zh-CN" dirty="0" err="1"/>
              <a:t>RoPE</a:t>
            </a:r>
            <a:r>
              <a:rPr lang="zh-CN" altLang="en-US" dirty="0"/>
              <a:t>在小窗口上训练后在更大上下文也有很好的建模能力</a:t>
            </a:r>
            <a:endParaRPr lang="en-US" altLang="zh-CN" dirty="0"/>
          </a:p>
          <a:p>
            <a:pPr lvl="2"/>
            <a:r>
              <a:rPr lang="zh-CN" altLang="en-US" dirty="0"/>
              <a:t> 随着旋转角底数（</a:t>
            </a:r>
            <a:r>
              <a:rPr lang="en-US" altLang="zh-CN" dirty="0"/>
              <a:t>base</a:t>
            </a:r>
            <a:r>
              <a:rPr lang="zh-CN" altLang="en-US" dirty="0"/>
              <a:t>）的调整，可以泛化到更长的上下文窗口 </a:t>
            </a:r>
            <a:endParaRPr lang="zh-CN" altLang="en-US" dirty="0"/>
          </a:p>
        </p:txBody>
      </p:sp>
      <p:sp>
        <p:nvSpPr>
          <p:cNvPr id="3" name="标题 2"/>
          <p:cNvSpPr>
            <a:spLocks noGrp="1"/>
          </p:cNvSpPr>
          <p:nvPr>
            <p:ph type="ctrTitle"/>
          </p:nvPr>
        </p:nvSpPr>
        <p:spPr/>
        <p:txBody>
          <a:bodyPr/>
          <a:lstStyle/>
          <a:p>
            <a:r>
              <a:rPr lang="zh-CN" altLang="en-US" dirty="0"/>
              <a:t>训练技术</a:t>
            </a:r>
            <a:r>
              <a:rPr lang="en-US" altLang="zh-CN" dirty="0"/>
              <a:t>—</a:t>
            </a:r>
            <a:r>
              <a:rPr lang="zh-CN" altLang="en-US" dirty="0"/>
              <a:t>超长序列训练</a:t>
            </a:r>
            <a:endParaRPr lang="zh-CN" altLang="en-US" dirty="0"/>
          </a:p>
        </p:txBody>
      </p:sp>
      <p:pic>
        <p:nvPicPr>
          <p:cNvPr id="4" name="图片 3"/>
          <p:cNvPicPr>
            <a:picLocks noChangeAspect="1"/>
          </p:cNvPicPr>
          <p:nvPr/>
        </p:nvPicPr>
        <p:blipFill>
          <a:blip r:embed="rId1"/>
          <a:stretch>
            <a:fillRect/>
          </a:stretch>
        </p:blipFill>
        <p:spPr>
          <a:xfrm>
            <a:off x="582086" y="3009128"/>
            <a:ext cx="7979828" cy="2271787"/>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p:txBody>
          <a:bodyPr/>
          <a:lstStyle/>
          <a:p>
            <a:r>
              <a:rPr lang="zh-CN" altLang="en-US" dirty="0"/>
              <a:t>总结</a:t>
            </a:r>
            <a:endParaRPr lang="zh-CN" altLang="en-US" dirty="0"/>
          </a:p>
        </p:txBody>
      </p:sp>
      <p:pic>
        <p:nvPicPr>
          <p:cNvPr id="8" name="内容占位符 7"/>
          <p:cNvPicPr>
            <a:picLocks noGrp="1" noChangeAspect="1"/>
          </p:cNvPicPr>
          <p:nvPr>
            <p:ph idx="1"/>
          </p:nvPr>
        </p:nvPicPr>
        <p:blipFill>
          <a:blip r:embed="rId1"/>
          <a:stretch>
            <a:fillRect/>
          </a:stretch>
        </p:blipFill>
        <p:spPr>
          <a:xfrm>
            <a:off x="191194" y="1940775"/>
            <a:ext cx="8834637" cy="323447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b="1" dirty="0"/>
              <a:t> 大模型训练的不稳定性摧残着训练成本和时间</a:t>
            </a:r>
            <a:endParaRPr lang="en-US" altLang="zh-CN" b="1"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endParaRPr lang="en-US" altLang="zh-CN" dirty="0"/>
          </a:p>
          <a:p>
            <a:pPr lvl="1"/>
            <a:endParaRPr lang="en-US" altLang="zh-CN" dirty="0"/>
          </a:p>
          <a:p>
            <a:pPr lvl="1"/>
            <a:r>
              <a:rPr lang="zh-CN" altLang="en-US" dirty="0"/>
              <a:t> 以</a:t>
            </a:r>
            <a:r>
              <a:rPr lang="en-US" altLang="zh-CN" dirty="0"/>
              <a:t>OPT-175B</a:t>
            </a:r>
            <a:r>
              <a:rPr lang="zh-CN" altLang="en-US" dirty="0"/>
              <a:t>为例，在整个一个多月的训练过程中，中间重启</a:t>
            </a:r>
            <a:r>
              <a:rPr lang="en-US" altLang="zh-CN" dirty="0"/>
              <a:t>50</a:t>
            </a:r>
            <a:r>
              <a:rPr lang="zh-CN" altLang="en-US" dirty="0"/>
              <a:t>余次！</a:t>
            </a:r>
            <a:endParaRPr lang="zh-CN" altLang="en-US" dirty="0"/>
          </a:p>
          <a:p>
            <a:pPr lvl="1"/>
            <a:endParaRPr lang="en-US" altLang="zh-CN" dirty="0"/>
          </a:p>
          <a:p>
            <a:pPr lvl="1"/>
            <a:endParaRPr lang="zh-CN" altLang="en-US" dirty="0"/>
          </a:p>
          <a:p>
            <a:endParaRPr lang="en-US" altLang="zh-CN" dirty="0"/>
          </a:p>
        </p:txBody>
      </p:sp>
      <p:sp>
        <p:nvSpPr>
          <p:cNvPr id="3" name="标题 2"/>
          <p:cNvSpPr>
            <a:spLocks noGrp="1"/>
          </p:cNvSpPr>
          <p:nvPr>
            <p:ph type="ctrTitle"/>
          </p:nvPr>
        </p:nvSpPr>
        <p:spPr/>
        <p:txBody>
          <a:bodyPr/>
          <a:lstStyle/>
          <a:p>
            <a:r>
              <a:rPr lang="zh-CN" altLang="en-US" dirty="0"/>
              <a:t>引言：为什么当下大模型训练如此“昂贵”</a:t>
            </a:r>
            <a:endParaRPr lang="zh-CN" altLang="en-US" dirty="0"/>
          </a:p>
        </p:txBody>
      </p:sp>
      <p:pic>
        <p:nvPicPr>
          <p:cNvPr id="2054"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38066" y="1779877"/>
            <a:ext cx="6667867" cy="29762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b="1" dirty="0"/>
              <a:t> 错误类别五花八门，硬件问题居首</a:t>
            </a:r>
            <a:endParaRPr lang="en-US" altLang="zh-CN" b="1" dirty="0"/>
          </a:p>
          <a:p>
            <a:pPr lvl="1"/>
            <a:endParaRPr lang="en-US" altLang="zh-CN" dirty="0"/>
          </a:p>
        </p:txBody>
      </p:sp>
      <p:sp>
        <p:nvSpPr>
          <p:cNvPr id="3" name="标题 2"/>
          <p:cNvSpPr>
            <a:spLocks noGrp="1"/>
          </p:cNvSpPr>
          <p:nvPr>
            <p:ph type="ctrTitle"/>
          </p:nvPr>
        </p:nvSpPr>
        <p:spPr/>
        <p:txBody>
          <a:bodyPr/>
          <a:lstStyle/>
          <a:p>
            <a:r>
              <a:rPr lang="zh-CN" altLang="en-US" dirty="0"/>
              <a:t>引言：为什么当下大模型训练如此“昂贵”</a:t>
            </a:r>
            <a:endParaRPr lang="zh-CN" altLang="en-US" dirty="0"/>
          </a:p>
        </p:txBody>
      </p:sp>
      <p:pic>
        <p:nvPicPr>
          <p:cNvPr id="307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32073" y="1745883"/>
            <a:ext cx="6479854" cy="39646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b="1" dirty="0"/>
              <a:t> 选择合适的模型架构和训练方法</a:t>
            </a:r>
            <a:endParaRPr lang="en-US" altLang="zh-CN" b="1" dirty="0"/>
          </a:p>
          <a:p>
            <a:pPr lvl="1"/>
            <a:r>
              <a:rPr lang="zh-CN" altLang="en-US" dirty="0"/>
              <a:t> 平衡性能和计算成本</a:t>
            </a:r>
            <a:endParaRPr lang="en-US" altLang="zh-CN" dirty="0"/>
          </a:p>
          <a:p>
            <a:pPr lvl="1"/>
            <a:r>
              <a:rPr lang="zh-CN" altLang="en-US" dirty="0"/>
              <a:t> 检查点技术</a:t>
            </a:r>
            <a:endParaRPr lang="en-US" altLang="zh-CN" dirty="0"/>
          </a:p>
          <a:p>
            <a:pPr lvl="1"/>
            <a:r>
              <a:rPr lang="zh-CN" altLang="en-US" dirty="0"/>
              <a:t> 分布式训练</a:t>
            </a:r>
            <a:endParaRPr lang="en-US" altLang="zh-CN" dirty="0"/>
          </a:p>
          <a:p>
            <a:r>
              <a:rPr lang="zh-CN" altLang="en-US" b="1" dirty="0"/>
              <a:t> 微调而非从头训练</a:t>
            </a:r>
            <a:endParaRPr lang="en-US" altLang="zh-CN" b="1" dirty="0"/>
          </a:p>
          <a:p>
            <a:r>
              <a:rPr lang="zh-CN" altLang="en-US" b="1" dirty="0"/>
              <a:t> 选择高质量的数据集和高效的数据预处理模式 </a:t>
            </a:r>
            <a:endParaRPr lang="en-US" altLang="zh-CN" b="1" dirty="0"/>
          </a:p>
          <a:p>
            <a:pPr lvl="1"/>
            <a:endParaRPr lang="zh-CN" altLang="en-US" sz="2000" dirty="0"/>
          </a:p>
          <a:p>
            <a:endParaRPr lang="zh-CN" altLang="en-US" dirty="0"/>
          </a:p>
        </p:txBody>
      </p:sp>
      <p:sp>
        <p:nvSpPr>
          <p:cNvPr id="3" name="标题 2"/>
          <p:cNvSpPr>
            <a:spLocks noGrp="1"/>
          </p:cNvSpPr>
          <p:nvPr>
            <p:ph type="ctrTitle"/>
          </p:nvPr>
        </p:nvSpPr>
        <p:spPr/>
        <p:txBody>
          <a:bodyPr/>
          <a:lstStyle/>
          <a:p>
            <a:r>
              <a:rPr lang="zh-CN" altLang="en-US" dirty="0"/>
              <a:t>引言：我们如何高效开展大模型训练</a:t>
            </a: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493713" y="2749680"/>
            <a:ext cx="8229600" cy="1358640"/>
            <a:chOff x="457200" y="1225696"/>
            <a:chExt cx="8229600" cy="1358640"/>
          </a:xfrm>
        </p:grpSpPr>
        <p:sp>
          <p:nvSpPr>
            <p:cNvPr id="10" name="矩形 9"/>
            <p:cNvSpPr/>
            <p:nvPr/>
          </p:nvSpPr>
          <p:spPr>
            <a:xfrm>
              <a:off x="457200" y="1727536"/>
              <a:ext cx="8229600" cy="856800"/>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1" name="任意多边形: 形状 10"/>
            <p:cNvSpPr/>
            <p:nvPr/>
          </p:nvSpPr>
          <p:spPr>
            <a:xfrm>
              <a:off x="868680" y="1225696"/>
              <a:ext cx="5760720" cy="1003680"/>
            </a:xfrm>
            <a:custGeom>
              <a:avLst/>
              <a:gdLst>
                <a:gd name="connsiteX0" fmla="*/ 0 w 5760720"/>
                <a:gd name="connsiteY0" fmla="*/ 167283 h 1003680"/>
                <a:gd name="connsiteX1" fmla="*/ 167283 w 5760720"/>
                <a:gd name="connsiteY1" fmla="*/ 0 h 1003680"/>
                <a:gd name="connsiteX2" fmla="*/ 5593437 w 5760720"/>
                <a:gd name="connsiteY2" fmla="*/ 0 h 1003680"/>
                <a:gd name="connsiteX3" fmla="*/ 5760720 w 5760720"/>
                <a:gd name="connsiteY3" fmla="*/ 167283 h 1003680"/>
                <a:gd name="connsiteX4" fmla="*/ 5760720 w 5760720"/>
                <a:gd name="connsiteY4" fmla="*/ 836397 h 1003680"/>
                <a:gd name="connsiteX5" fmla="*/ 5593437 w 5760720"/>
                <a:gd name="connsiteY5" fmla="*/ 1003680 h 1003680"/>
                <a:gd name="connsiteX6" fmla="*/ 167283 w 5760720"/>
                <a:gd name="connsiteY6" fmla="*/ 1003680 h 1003680"/>
                <a:gd name="connsiteX7" fmla="*/ 0 w 5760720"/>
                <a:gd name="connsiteY7" fmla="*/ 836397 h 1003680"/>
                <a:gd name="connsiteX8" fmla="*/ 0 w 5760720"/>
                <a:gd name="connsiteY8" fmla="*/ 167283 h 100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0720" h="1003680">
                  <a:moveTo>
                    <a:pt x="0" y="167283"/>
                  </a:moveTo>
                  <a:cubicBezTo>
                    <a:pt x="0" y="74895"/>
                    <a:pt x="74895" y="0"/>
                    <a:pt x="167283" y="0"/>
                  </a:cubicBezTo>
                  <a:lnTo>
                    <a:pt x="5593437" y="0"/>
                  </a:lnTo>
                  <a:cubicBezTo>
                    <a:pt x="5685825" y="0"/>
                    <a:pt x="5760720" y="74895"/>
                    <a:pt x="5760720" y="167283"/>
                  </a:cubicBezTo>
                  <a:lnTo>
                    <a:pt x="5760720" y="836397"/>
                  </a:lnTo>
                  <a:cubicBezTo>
                    <a:pt x="5760720" y="928785"/>
                    <a:pt x="5685825" y="1003680"/>
                    <a:pt x="5593437" y="1003680"/>
                  </a:cubicBezTo>
                  <a:lnTo>
                    <a:pt x="167283" y="1003680"/>
                  </a:lnTo>
                  <a:cubicBezTo>
                    <a:pt x="74895" y="1003680"/>
                    <a:pt x="0" y="928785"/>
                    <a:pt x="0" y="836397"/>
                  </a:cubicBezTo>
                  <a:lnTo>
                    <a:pt x="0" y="16728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738" tIns="48996" rIns="266738" bIns="48996" numCol="1" spcCol="1270" anchor="ctr" anchorCtr="0">
              <a:noAutofit/>
            </a:bodyPr>
            <a:lstStyle/>
            <a:p>
              <a:pPr marL="0" lvl="0" indent="0" algn="l" defTabSz="1511300">
                <a:lnSpc>
                  <a:spcPct val="90000"/>
                </a:lnSpc>
                <a:spcBef>
                  <a:spcPct val="0"/>
                </a:spcBef>
                <a:spcAft>
                  <a:spcPct val="35000"/>
                </a:spcAft>
                <a:buNone/>
              </a:pPr>
              <a:r>
                <a:rPr lang="zh-CN" altLang="en-US" sz="3400" dirty="0"/>
                <a:t>二</a:t>
              </a:r>
              <a:r>
                <a:rPr lang="zh-CN" altLang="en-US" sz="3400" kern="1200" dirty="0"/>
                <a:t>、训练步骤 </a:t>
              </a:r>
              <a:endParaRPr lang="zh-CN" altLang="en-US" sz="3400" kern="1200" dirty="0"/>
            </a:p>
          </p:txBody>
        </p:sp>
      </p:grpSp>
      <p:sp>
        <p:nvSpPr>
          <p:cNvPr id="3" name="标题 2"/>
          <p:cNvSpPr>
            <a:spLocks noGrp="1"/>
          </p:cNvSpPr>
          <p:nvPr>
            <p:ph type="ctrTitle"/>
          </p:nvPr>
        </p:nvSpPr>
        <p:spPr/>
        <p:txBody>
          <a:bodyPr/>
          <a:lstStyle/>
          <a:p>
            <a:endParaRPr lang="zh-CN" altLang="en-US"/>
          </a:p>
        </p:txBody>
      </p:sp>
    </p:spTree>
  </p:cSld>
  <p:clrMapOvr>
    <a:masterClrMapping/>
  </p:clrMapOvr>
</p:sld>
</file>

<file path=ppt/theme/theme1.xml><?xml version="1.0" encoding="utf-8"?>
<a:theme xmlns:a="http://schemas.openxmlformats.org/drawingml/2006/main" name="shinning_stype_bit">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BIT-DHG-Shinning-Style-(34 standard)</Template>
  <TotalTime>0</TotalTime>
  <Words>7125</Words>
  <Application>WPS 演示</Application>
  <PresentationFormat>全屏显示(4:3)</PresentationFormat>
  <Paragraphs>476</Paragraphs>
  <Slides>56</Slides>
  <Notes>42</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56</vt:i4>
      </vt:variant>
    </vt:vector>
  </HeadingPairs>
  <TitlesOfParts>
    <vt:vector size="73" baseType="lpstr">
      <vt:lpstr>Arial</vt:lpstr>
      <vt:lpstr>宋体</vt:lpstr>
      <vt:lpstr>Wingdings</vt:lpstr>
      <vt:lpstr>Calibri</vt:lpstr>
      <vt:lpstr>Arial</vt:lpstr>
      <vt:lpstr>微软雅黑</vt:lpstr>
      <vt:lpstr>Apple Chancery</vt:lpstr>
      <vt:lpstr>Curlz MT</vt:lpstr>
      <vt:lpstr>ZapfDingbatsITC</vt:lpstr>
      <vt:lpstr>ArialUnicodeMS</vt:lpstr>
      <vt:lpstr>Arial Unicode MS</vt:lpstr>
      <vt:lpstr>等线</vt:lpstr>
      <vt:lpstr>-apple-system</vt:lpstr>
      <vt:lpstr>Segoe Print</vt:lpstr>
      <vt:lpstr>ui-sans-serif</vt:lpstr>
      <vt:lpstr>Bodoni MT</vt:lpstr>
      <vt:lpstr>shinning_stype_bit</vt:lpstr>
      <vt:lpstr>大模型训练</vt:lpstr>
      <vt:lpstr>目录</vt:lpstr>
      <vt:lpstr>PowerPoint 演示文稿</vt:lpstr>
      <vt:lpstr>引言：为什么当下大模型训练如此“昂贵”</vt:lpstr>
      <vt:lpstr>引言：为什么当下大模型训练如此“昂贵”</vt:lpstr>
      <vt:lpstr>引言：为什么当下大模型训练如此“昂贵”</vt:lpstr>
      <vt:lpstr>引言：为什么当下大模型训练如此“昂贵”</vt:lpstr>
      <vt:lpstr>引言：我们如何高效开展大模型训练</vt:lpstr>
      <vt:lpstr>PowerPoint 演示文稿</vt:lpstr>
      <vt:lpstr>训练步骤—数据准备</vt:lpstr>
      <vt:lpstr>训练步骤—数据准备</vt:lpstr>
      <vt:lpstr>训练步骤—数据准备</vt:lpstr>
      <vt:lpstr>训练步骤—数据准备</vt:lpstr>
      <vt:lpstr>训练步骤—数据准备</vt:lpstr>
      <vt:lpstr>训练步骤—数据准备</vt:lpstr>
      <vt:lpstr>训练步骤—数据准备</vt:lpstr>
      <vt:lpstr>训练步骤—数据准备</vt:lpstr>
      <vt:lpstr>训练步骤—数据准备</vt:lpstr>
      <vt:lpstr>训练步骤—词元切分</vt:lpstr>
      <vt:lpstr>训练步骤—词元切分</vt:lpstr>
      <vt:lpstr>训练步骤—词元切分</vt:lpstr>
      <vt:lpstr>训练步骤—词元切分</vt:lpstr>
      <vt:lpstr>训练步骤—训练设置</vt:lpstr>
      <vt:lpstr>训练步骤—训练设置</vt:lpstr>
      <vt:lpstr>训练步骤—训练设置</vt:lpstr>
      <vt:lpstr>训练步骤—训练设置</vt:lpstr>
      <vt:lpstr>训练步骤—训练设置</vt:lpstr>
      <vt:lpstr>训练步骤—训练设置</vt:lpstr>
      <vt:lpstr>训练步骤—后训练</vt:lpstr>
      <vt:lpstr>训练步骤—后训练</vt:lpstr>
      <vt:lpstr>训练步骤—后训练</vt:lpstr>
      <vt:lpstr>训练步骤—后训练</vt:lpstr>
      <vt:lpstr>训练步骤—评估方法</vt:lpstr>
      <vt:lpstr>训练步骤—评估方法</vt:lpstr>
      <vt:lpstr>训练步骤—评估方法</vt:lpstr>
      <vt:lpstr>训练步骤—评估方法</vt:lpstr>
      <vt:lpstr>训练步骤—评估方法</vt:lpstr>
      <vt:lpstr>训练步骤—评估方法</vt:lpstr>
      <vt:lpstr>PowerPoint 演示文稿</vt:lpstr>
      <vt:lpstr>训练技术—梯度裁剪</vt:lpstr>
      <vt:lpstr>训练技术—权重衰减</vt:lpstr>
      <vt:lpstr>训练技术—检查点技术</vt:lpstr>
      <vt:lpstr>训练技术—并行化训练</vt:lpstr>
      <vt:lpstr>训练技术—并行化训练</vt:lpstr>
      <vt:lpstr>训练技术—并行化训练</vt:lpstr>
      <vt:lpstr>训练技术—并行化训练</vt:lpstr>
      <vt:lpstr>训练技术—并行化训练</vt:lpstr>
      <vt:lpstr>训练技术—并行化训练</vt:lpstr>
      <vt:lpstr>训练技术—并行化训练</vt:lpstr>
      <vt:lpstr>训练技术—并行化训练</vt:lpstr>
      <vt:lpstr>训练技术—并行化训练</vt:lpstr>
      <vt:lpstr>训练技术—超长序列训练</vt:lpstr>
      <vt:lpstr>训练技术—超长序列训练</vt:lpstr>
      <vt:lpstr>训练技术—超长序列训练</vt:lpstr>
      <vt:lpstr>训练技术—超长序列训练</vt:lpstr>
      <vt:lpstr>总结</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睿勤</dc:creator>
  <cp:lastModifiedBy>Alive</cp:lastModifiedBy>
  <cp:revision>1519</cp:revision>
  <dcterms:created xsi:type="dcterms:W3CDTF">2024-11-20T07:17:00Z</dcterms:created>
  <dcterms:modified xsi:type="dcterms:W3CDTF">2024-11-23T02:50:51Z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05C331A4EBAA40C58DCBAA7E639657B8_12</vt:lpwstr>
  </property>
  <property fmtid="{D5CDD505-2E9C-101B-9397-08002B2CF9AE}" pid="3" name="KSOProductBuildVer">
    <vt:lpwstr>2052-12.1.0.18912</vt:lpwstr>
  </property>
</Properties>
</file>